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8288000" cy="10287000"/>
  <p:notesSz cx="6858000" cy="9144000"/>
  <p:embeddedFontLst>
    <p:embeddedFont>
      <p:font typeface="#9Slide03 AmpleSoft Bold Bold" panose="020B0604020202020204" charset="0"/>
      <p:regular r:id="rId50"/>
    </p:embeddedFont>
    <p:embeddedFont>
      <p:font typeface="Arimo" panose="020B0604020202020204" charset="0"/>
      <p:regular r:id="rId51"/>
    </p:embeddedFont>
    <p:embeddedFont>
      <p:font typeface="Arimo Bold" panose="020B0604020202020204" charset="0"/>
      <p:regular r:id="rId52"/>
    </p:embeddedFont>
    <p:embeddedFont>
      <p:font typeface="Arimo Bold Italics" panose="020B0604020202020204" charset="0"/>
      <p:regular r:id="rId53"/>
    </p:embeddedFont>
    <p:embeddedFont>
      <p:font typeface="Cabin" panose="020B0604020202020204" charset="0"/>
      <p:regular r:id="rId54"/>
    </p:embeddedFont>
    <p:embeddedFont>
      <p:font typeface="Clear Sans Bold Italics" panose="020B0604020202020204" charset="0"/>
      <p:regular r:id="rId55"/>
    </p:embeddedFont>
    <p:embeddedFont>
      <p:font typeface="Paytone One" panose="020B0604020202020204"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pn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svg"/><Relationship Id="rId18" Type="http://schemas.openxmlformats.org/officeDocument/2006/relationships/image" Target="../media/image47.png"/><Relationship Id="rId3" Type="http://schemas.openxmlformats.org/officeDocument/2006/relationships/image" Target="../media/image36.svg"/><Relationship Id="rId21" Type="http://schemas.openxmlformats.org/officeDocument/2006/relationships/image" Target="../media/image50.png"/><Relationship Id="rId7" Type="http://schemas.openxmlformats.org/officeDocument/2006/relationships/image" Target="../media/image40.svg"/><Relationship Id="rId12" Type="http://schemas.openxmlformats.org/officeDocument/2006/relationships/image" Target="../media/image43.png"/><Relationship Id="rId17" Type="http://schemas.openxmlformats.org/officeDocument/2006/relationships/image" Target="../media/image46.svg"/><Relationship Id="rId2" Type="http://schemas.openxmlformats.org/officeDocument/2006/relationships/image" Target="../media/image35.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11.svg"/><Relationship Id="rId24" Type="http://schemas.openxmlformats.org/officeDocument/2006/relationships/image" Target="../media/image53.svg"/><Relationship Id="rId5" Type="http://schemas.openxmlformats.org/officeDocument/2006/relationships/image" Target="../media/image38.svg"/><Relationship Id="rId15" Type="http://schemas.openxmlformats.org/officeDocument/2006/relationships/image" Target="../media/image2.png"/><Relationship Id="rId23" Type="http://schemas.openxmlformats.org/officeDocument/2006/relationships/image" Target="../media/image52.png"/><Relationship Id="rId10" Type="http://schemas.openxmlformats.org/officeDocument/2006/relationships/image" Target="../media/image10.png"/><Relationship Id="rId19" Type="http://schemas.openxmlformats.org/officeDocument/2006/relationships/image" Target="../media/image48.sv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1.png"/><Relationship Id="rId22"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4.sv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56.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7.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solr.apache.org/guide/solr/latest/getting-started/solr-indexing.html" TargetMode="External"/><Relationship Id="rId4" Type="http://schemas.openxmlformats.org/officeDocument/2006/relationships/hyperlink" Target="https://koha-community.org/manual/20.11/en/html/intro.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11.svg"/><Relationship Id="rId7" Type="http://schemas.openxmlformats.org/officeDocument/2006/relationships/image" Target="../media/image14.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10.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89322" y="2880489"/>
            <a:ext cx="13613946" cy="3690914"/>
          </a:xfrm>
          <a:prstGeom prst="rect">
            <a:avLst/>
          </a:prstGeom>
        </p:spPr>
        <p:txBody>
          <a:bodyPr lIns="0" tIns="0" rIns="0" bIns="0" rtlCol="0" anchor="t">
            <a:spAutoFit/>
          </a:bodyPr>
          <a:lstStyle/>
          <a:p>
            <a:pPr algn="ctr">
              <a:lnSpc>
                <a:spcPts val="9764"/>
              </a:lnSpc>
            </a:pPr>
            <a:r>
              <a:rPr lang="en-US" sz="7511" b="1" i="1" spc="-75" dirty="0">
                <a:solidFill>
                  <a:srgbClr val="191919"/>
                </a:solidFill>
                <a:latin typeface="Clear Sans Bold Italics"/>
                <a:ea typeface="Clear Sans Bold Italics"/>
                <a:cs typeface="Clear Sans Bold Italics"/>
                <a:sym typeface="Clear Sans Bold Italics"/>
              </a:rPr>
              <a:t>XÂY DỰNG VÀ PHÁT TRIỂN </a:t>
            </a:r>
          </a:p>
          <a:p>
            <a:pPr algn="ctr">
              <a:lnSpc>
                <a:spcPts val="9764"/>
              </a:lnSpc>
            </a:pPr>
            <a:r>
              <a:rPr lang="en-US" sz="7511" b="1" i="1" spc="-75" dirty="0">
                <a:solidFill>
                  <a:srgbClr val="191919"/>
                </a:solidFill>
                <a:latin typeface="Clear Sans Bold Italics"/>
                <a:ea typeface="Clear Sans Bold Italics"/>
                <a:cs typeface="Clear Sans Bold Italics"/>
                <a:sym typeface="Clear Sans Bold Italics"/>
              </a:rPr>
              <a:t>HỆ THỐNG THƯ VIỆN TÍCH HỢP</a:t>
            </a:r>
          </a:p>
          <a:p>
            <a:pPr algn="ctr">
              <a:lnSpc>
                <a:spcPts val="9764"/>
              </a:lnSpc>
            </a:pPr>
            <a:r>
              <a:rPr lang="en-US" sz="7511" b="1" i="1" spc="-75" dirty="0">
                <a:solidFill>
                  <a:srgbClr val="191919"/>
                </a:solidFill>
                <a:latin typeface="Clear Sans Bold Italics"/>
                <a:ea typeface="Clear Sans Bold Italics"/>
                <a:cs typeface="Clear Sans Bold Italics"/>
                <a:sym typeface="Clear Sans Bold Italics"/>
              </a:rPr>
              <a:t>DỰA TRÊN MÃ NGUỒN MỞ</a:t>
            </a:r>
          </a:p>
        </p:txBody>
      </p:sp>
      <p:grpSp>
        <p:nvGrpSpPr>
          <p:cNvPr id="3" name="Group 3"/>
          <p:cNvGrpSpPr/>
          <p:nvPr/>
        </p:nvGrpSpPr>
        <p:grpSpPr>
          <a:xfrm>
            <a:off x="8071219" y="7426865"/>
            <a:ext cx="8977132" cy="1432887"/>
            <a:chOff x="0" y="0"/>
            <a:chExt cx="11969510" cy="1910516"/>
          </a:xfrm>
        </p:grpSpPr>
        <p:sp>
          <p:nvSpPr>
            <p:cNvPr id="4" name="TextBox 4"/>
            <p:cNvSpPr txBox="1"/>
            <p:nvPr/>
          </p:nvSpPr>
          <p:spPr>
            <a:xfrm>
              <a:off x="0" y="-76200"/>
              <a:ext cx="4659889" cy="641773"/>
            </a:xfrm>
            <a:prstGeom prst="rect">
              <a:avLst/>
            </a:prstGeom>
          </p:spPr>
          <p:txBody>
            <a:bodyPr lIns="0" tIns="0" rIns="0" bIns="0" rtlCol="0" anchor="t">
              <a:spAutoFit/>
            </a:bodyPr>
            <a:lstStyle/>
            <a:p>
              <a:pPr algn="l">
                <a:lnSpc>
                  <a:spcPts val="3919"/>
                </a:lnSpc>
              </a:pPr>
              <a:r>
                <a:rPr lang="en-US" sz="2799">
                  <a:solidFill>
                    <a:srgbClr val="191919"/>
                  </a:solidFill>
                  <a:latin typeface="Arimo"/>
                  <a:ea typeface="Arimo"/>
                  <a:cs typeface="Arimo"/>
                  <a:sym typeface="Arimo"/>
                </a:rPr>
                <a:t>Sinh viên thực hiện:</a:t>
              </a:r>
            </a:p>
          </p:txBody>
        </p:sp>
        <p:sp>
          <p:nvSpPr>
            <p:cNvPr id="5" name="TextBox 5"/>
            <p:cNvSpPr txBox="1"/>
            <p:nvPr/>
          </p:nvSpPr>
          <p:spPr>
            <a:xfrm>
              <a:off x="4816080" y="-76200"/>
              <a:ext cx="7153429" cy="641773"/>
            </a:xfrm>
            <a:prstGeom prst="rect">
              <a:avLst/>
            </a:prstGeom>
          </p:spPr>
          <p:txBody>
            <a:bodyPr lIns="0" tIns="0" rIns="0" bIns="0" rtlCol="0" anchor="t">
              <a:spAutoFit/>
            </a:bodyPr>
            <a:lstStyle/>
            <a:p>
              <a:pPr algn="l">
                <a:lnSpc>
                  <a:spcPts val="3919"/>
                </a:lnSpc>
              </a:pPr>
              <a:r>
                <a:rPr lang="en-US" sz="2799">
                  <a:solidFill>
                    <a:srgbClr val="191919"/>
                  </a:solidFill>
                  <a:latin typeface="Arimo"/>
                  <a:ea typeface="Arimo"/>
                  <a:cs typeface="Arimo"/>
                  <a:sym typeface="Arimo"/>
                </a:rPr>
                <a:t>Cao Thị Ngọc Phụng - 21110276</a:t>
              </a:r>
            </a:p>
          </p:txBody>
        </p:sp>
        <p:sp>
          <p:nvSpPr>
            <p:cNvPr id="6" name="TextBox 6"/>
            <p:cNvSpPr txBox="1"/>
            <p:nvPr/>
          </p:nvSpPr>
          <p:spPr>
            <a:xfrm>
              <a:off x="4816080" y="595939"/>
              <a:ext cx="5813278" cy="641773"/>
            </a:xfrm>
            <a:prstGeom prst="rect">
              <a:avLst/>
            </a:prstGeom>
          </p:spPr>
          <p:txBody>
            <a:bodyPr lIns="0" tIns="0" rIns="0" bIns="0" rtlCol="0" anchor="t">
              <a:spAutoFit/>
            </a:bodyPr>
            <a:lstStyle/>
            <a:p>
              <a:pPr algn="l">
                <a:lnSpc>
                  <a:spcPts val="3919"/>
                </a:lnSpc>
              </a:pPr>
              <a:r>
                <a:rPr lang="en-US" sz="2799">
                  <a:solidFill>
                    <a:srgbClr val="191919"/>
                  </a:solidFill>
                  <a:latin typeface="Arimo"/>
                  <a:ea typeface="Arimo"/>
                  <a:cs typeface="Arimo"/>
                  <a:sym typeface="Arimo"/>
                </a:rPr>
                <a:t>Trần Văn Tiến - 21110319</a:t>
              </a:r>
            </a:p>
          </p:txBody>
        </p:sp>
        <p:sp>
          <p:nvSpPr>
            <p:cNvPr id="7" name="TextBox 7"/>
            <p:cNvSpPr txBox="1"/>
            <p:nvPr/>
          </p:nvSpPr>
          <p:spPr>
            <a:xfrm>
              <a:off x="0" y="1268742"/>
              <a:ext cx="4659889" cy="641773"/>
            </a:xfrm>
            <a:prstGeom prst="rect">
              <a:avLst/>
            </a:prstGeom>
          </p:spPr>
          <p:txBody>
            <a:bodyPr lIns="0" tIns="0" rIns="0" bIns="0" rtlCol="0" anchor="t">
              <a:spAutoFit/>
            </a:bodyPr>
            <a:lstStyle/>
            <a:p>
              <a:pPr algn="l">
                <a:lnSpc>
                  <a:spcPts val="3919"/>
                </a:lnSpc>
              </a:pPr>
              <a:r>
                <a:rPr lang="en-US" sz="2799">
                  <a:solidFill>
                    <a:srgbClr val="191919"/>
                  </a:solidFill>
                  <a:latin typeface="Arimo"/>
                  <a:ea typeface="Arimo"/>
                  <a:cs typeface="Arimo"/>
                  <a:sym typeface="Arimo"/>
                </a:rPr>
                <a:t>Giáo viên hướng dẫn:</a:t>
              </a:r>
            </a:p>
          </p:txBody>
        </p:sp>
        <p:sp>
          <p:nvSpPr>
            <p:cNvPr id="8" name="TextBox 8"/>
            <p:cNvSpPr txBox="1"/>
            <p:nvPr/>
          </p:nvSpPr>
          <p:spPr>
            <a:xfrm>
              <a:off x="4816080" y="1268742"/>
              <a:ext cx="4692378" cy="641773"/>
            </a:xfrm>
            <a:prstGeom prst="rect">
              <a:avLst/>
            </a:prstGeom>
          </p:spPr>
          <p:txBody>
            <a:bodyPr lIns="0" tIns="0" rIns="0" bIns="0" rtlCol="0" anchor="t">
              <a:spAutoFit/>
            </a:bodyPr>
            <a:lstStyle/>
            <a:p>
              <a:pPr algn="l">
                <a:lnSpc>
                  <a:spcPts val="3919"/>
                </a:lnSpc>
              </a:pPr>
              <a:r>
                <a:rPr lang="en-US" sz="2799">
                  <a:solidFill>
                    <a:srgbClr val="191919"/>
                  </a:solidFill>
                  <a:latin typeface="Arimo"/>
                  <a:ea typeface="Arimo"/>
                  <a:cs typeface="Arimo"/>
                  <a:sym typeface="Arimo"/>
                </a:rPr>
                <a:t>ThS. Trần Trọng Bình</a:t>
              </a:r>
            </a:p>
          </p:txBody>
        </p:sp>
      </p:grpSp>
      <p:grpSp>
        <p:nvGrpSpPr>
          <p:cNvPr id="9" name="Group 9"/>
          <p:cNvGrpSpPr/>
          <p:nvPr/>
        </p:nvGrpSpPr>
        <p:grpSpPr>
          <a:xfrm>
            <a:off x="0" y="0"/>
            <a:ext cx="18288000" cy="1630094"/>
            <a:chOff x="0" y="0"/>
            <a:chExt cx="24506328" cy="2173459"/>
          </a:xfrm>
        </p:grpSpPr>
        <p:sp>
          <p:nvSpPr>
            <p:cNvPr id="10" name="AutoShape 10"/>
            <p:cNvSpPr/>
            <p:nvPr/>
          </p:nvSpPr>
          <p:spPr>
            <a:xfrm>
              <a:off x="0" y="0"/>
              <a:ext cx="24506328" cy="2173459"/>
            </a:xfrm>
            <a:prstGeom prst="rect">
              <a:avLst/>
            </a:prstGeom>
            <a:solidFill>
              <a:srgbClr val="3EDAD8"/>
            </a:solidFill>
          </p:spPr>
          <p:txBody>
            <a:bodyPr/>
            <a:lstStyle/>
            <a:p>
              <a:endParaRPr lang="en-US"/>
            </a:p>
          </p:txBody>
        </p:sp>
        <p:sp>
          <p:nvSpPr>
            <p:cNvPr id="11" name="TextBox 11"/>
            <p:cNvSpPr txBox="1"/>
            <p:nvPr/>
          </p:nvSpPr>
          <p:spPr>
            <a:xfrm>
              <a:off x="5868562" y="694528"/>
              <a:ext cx="13897527" cy="1016000"/>
            </a:xfrm>
            <a:prstGeom prst="rect">
              <a:avLst/>
            </a:prstGeom>
          </p:spPr>
          <p:txBody>
            <a:bodyPr lIns="0" tIns="0" rIns="0" bIns="0" rtlCol="0" anchor="t">
              <a:spAutoFit/>
            </a:bodyPr>
            <a:lstStyle/>
            <a:p>
              <a:pPr algn="ctr">
                <a:lnSpc>
                  <a:spcPts val="6000"/>
                </a:lnSpc>
              </a:pPr>
              <a:r>
                <a:rPr lang="en-US" sz="5000" spc="750">
                  <a:solidFill>
                    <a:srgbClr val="FFFFFF"/>
                  </a:solidFill>
                  <a:latin typeface="Paytone One"/>
                  <a:ea typeface="Paytone One"/>
                  <a:cs typeface="Paytone One"/>
                  <a:sym typeface="Paytone One"/>
                </a:rPr>
                <a:t>KHÓA LUẬN TỐT NGHIỆP</a:t>
              </a:r>
            </a:p>
          </p:txBody>
        </p:sp>
        <p:sp>
          <p:nvSpPr>
            <p:cNvPr id="12" name="Freeform 12"/>
            <p:cNvSpPr/>
            <p:nvPr/>
          </p:nvSpPr>
          <p:spPr>
            <a:xfrm>
              <a:off x="657172" y="284871"/>
              <a:ext cx="1260771" cy="1603717"/>
            </a:xfrm>
            <a:custGeom>
              <a:avLst/>
              <a:gdLst/>
              <a:ahLst/>
              <a:cxnLst/>
              <a:rect l="l" t="t" r="r" b="b"/>
              <a:pathLst>
                <a:path w="1260771" h="1603717">
                  <a:moveTo>
                    <a:pt x="0" y="0"/>
                  </a:moveTo>
                  <a:lnTo>
                    <a:pt x="1260770" y="0"/>
                  </a:lnTo>
                  <a:lnTo>
                    <a:pt x="1260770" y="1603717"/>
                  </a:lnTo>
                  <a:lnTo>
                    <a:pt x="0" y="1603717"/>
                  </a:lnTo>
                  <a:lnTo>
                    <a:pt x="0" y="0"/>
                  </a:lnTo>
                  <a:close/>
                </a:path>
              </a:pathLst>
            </a:custGeom>
            <a:blipFill>
              <a:blip r:embed="rId2"/>
              <a:stretch>
                <a:fillRect t="-475" b="-475"/>
              </a:stretch>
            </a:blipFill>
          </p:spPr>
          <p:txBody>
            <a:bodyPr/>
            <a:lstStyle/>
            <a:p>
              <a:endParaRPr lang="en-US"/>
            </a:p>
          </p:txBody>
        </p:sp>
        <p:sp>
          <p:nvSpPr>
            <p:cNvPr id="13" name="Freeform 13"/>
            <p:cNvSpPr/>
            <p:nvPr/>
          </p:nvSpPr>
          <p:spPr>
            <a:xfrm>
              <a:off x="2229064" y="284871"/>
              <a:ext cx="1977364" cy="1603717"/>
            </a:xfrm>
            <a:custGeom>
              <a:avLst/>
              <a:gdLst/>
              <a:ahLst/>
              <a:cxnLst/>
              <a:rect l="l" t="t" r="r" b="b"/>
              <a:pathLst>
                <a:path w="1977364" h="1603717">
                  <a:moveTo>
                    <a:pt x="0" y="0"/>
                  </a:moveTo>
                  <a:lnTo>
                    <a:pt x="1977365" y="0"/>
                  </a:lnTo>
                  <a:lnTo>
                    <a:pt x="1977365" y="1603717"/>
                  </a:lnTo>
                  <a:lnTo>
                    <a:pt x="0" y="1603717"/>
                  </a:lnTo>
                  <a:lnTo>
                    <a:pt x="0" y="0"/>
                  </a:lnTo>
                  <a:close/>
                </a:path>
              </a:pathLst>
            </a:custGeom>
            <a:blipFill>
              <a:blip r:embed="rId3"/>
              <a:stretch>
                <a:fillRect t="-475" b="-475"/>
              </a:stretch>
            </a:blipFill>
          </p:spPr>
          <p:txBody>
            <a:bodyPr/>
            <a:lstStyle/>
            <a:p>
              <a:endParaRPr lang="en-US"/>
            </a:p>
          </p:txBody>
        </p:sp>
      </p:grpSp>
      <p:sp>
        <p:nvSpPr>
          <p:cNvPr id="14" name="TextBox 14"/>
          <p:cNvSpPr txBox="1"/>
          <p:nvPr/>
        </p:nvSpPr>
        <p:spPr>
          <a:xfrm>
            <a:off x="17588908" y="9305987"/>
            <a:ext cx="197842"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ea typeface="Arimo"/>
                <a:cs typeface="Arimo"/>
                <a:sym typeface="Arimo"/>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HỆ THỐNG THƯ VIỆN TÍCH HỢP (ILS)</a:t>
              </a:r>
            </a:p>
          </p:txBody>
        </p:sp>
      </p:grpSp>
      <p:sp>
        <p:nvSpPr>
          <p:cNvPr id="9" name="AutoShape 9"/>
          <p:cNvSpPr/>
          <p:nvPr/>
        </p:nvSpPr>
        <p:spPr>
          <a:xfrm>
            <a:off x="1547593" y="2596825"/>
            <a:ext cx="7004010" cy="1855604"/>
          </a:xfrm>
          <a:prstGeom prst="rect">
            <a:avLst/>
          </a:prstGeom>
          <a:solidFill>
            <a:srgbClr val="2C92D5"/>
          </a:solidFill>
        </p:spPr>
        <p:txBody>
          <a:bodyPr/>
          <a:lstStyle/>
          <a:p>
            <a:endParaRPr lang="en-US"/>
          </a:p>
        </p:txBody>
      </p:sp>
      <p:sp>
        <p:nvSpPr>
          <p:cNvPr id="10" name="AutoShape 10"/>
          <p:cNvSpPr/>
          <p:nvPr/>
        </p:nvSpPr>
        <p:spPr>
          <a:xfrm>
            <a:off x="1547593" y="6885335"/>
            <a:ext cx="7004010" cy="1855604"/>
          </a:xfrm>
          <a:prstGeom prst="rect">
            <a:avLst/>
          </a:prstGeom>
          <a:solidFill>
            <a:srgbClr val="86EAE9"/>
          </a:solidFill>
        </p:spPr>
        <p:txBody>
          <a:bodyPr/>
          <a:lstStyle/>
          <a:p>
            <a:endParaRPr lang="en-US"/>
          </a:p>
        </p:txBody>
      </p:sp>
      <p:sp>
        <p:nvSpPr>
          <p:cNvPr id="11" name="AutoShape 11"/>
          <p:cNvSpPr/>
          <p:nvPr/>
        </p:nvSpPr>
        <p:spPr>
          <a:xfrm>
            <a:off x="1547593" y="4751576"/>
            <a:ext cx="7004010" cy="1855604"/>
          </a:xfrm>
          <a:prstGeom prst="rect">
            <a:avLst/>
          </a:prstGeom>
          <a:solidFill>
            <a:srgbClr val="71CDF0"/>
          </a:solidFill>
        </p:spPr>
        <p:txBody>
          <a:bodyPr/>
          <a:lstStyle/>
          <a:p>
            <a:endParaRPr lang="en-US"/>
          </a:p>
        </p:txBody>
      </p:sp>
      <p:sp>
        <p:nvSpPr>
          <p:cNvPr id="12" name="AutoShape 12"/>
          <p:cNvSpPr/>
          <p:nvPr/>
        </p:nvSpPr>
        <p:spPr>
          <a:xfrm>
            <a:off x="10255290" y="2602632"/>
            <a:ext cx="7004010" cy="1855604"/>
          </a:xfrm>
          <a:prstGeom prst="rect">
            <a:avLst/>
          </a:prstGeom>
          <a:solidFill>
            <a:srgbClr val="2C92D5"/>
          </a:solidFill>
        </p:spPr>
        <p:txBody>
          <a:bodyPr/>
          <a:lstStyle/>
          <a:p>
            <a:endParaRPr lang="en-US"/>
          </a:p>
        </p:txBody>
      </p:sp>
      <p:sp>
        <p:nvSpPr>
          <p:cNvPr id="13" name="AutoShape 13"/>
          <p:cNvSpPr/>
          <p:nvPr/>
        </p:nvSpPr>
        <p:spPr>
          <a:xfrm>
            <a:off x="10255290" y="6885335"/>
            <a:ext cx="7004010" cy="1855604"/>
          </a:xfrm>
          <a:prstGeom prst="rect">
            <a:avLst/>
          </a:prstGeom>
          <a:solidFill>
            <a:srgbClr val="86EAE9"/>
          </a:solidFill>
        </p:spPr>
        <p:txBody>
          <a:bodyPr/>
          <a:lstStyle/>
          <a:p>
            <a:endParaRPr lang="en-US"/>
          </a:p>
        </p:txBody>
      </p:sp>
      <p:sp>
        <p:nvSpPr>
          <p:cNvPr id="14" name="AutoShape 14"/>
          <p:cNvSpPr/>
          <p:nvPr/>
        </p:nvSpPr>
        <p:spPr>
          <a:xfrm>
            <a:off x="10255290" y="4713648"/>
            <a:ext cx="7004010" cy="1855604"/>
          </a:xfrm>
          <a:prstGeom prst="rect">
            <a:avLst/>
          </a:prstGeom>
          <a:solidFill>
            <a:srgbClr val="71CDF0"/>
          </a:solidFill>
        </p:spPr>
        <p:txBody>
          <a:bodyPr/>
          <a:lstStyle/>
          <a:p>
            <a:endParaRPr lang="en-US"/>
          </a:p>
        </p:txBody>
      </p:sp>
      <p:sp>
        <p:nvSpPr>
          <p:cNvPr id="15" name="TextBox 15"/>
          <p:cNvSpPr txBox="1"/>
          <p:nvPr/>
        </p:nvSpPr>
        <p:spPr>
          <a:xfrm>
            <a:off x="10500252" y="2899077"/>
            <a:ext cx="6187055" cy="1095375"/>
          </a:xfrm>
          <a:prstGeom prst="rect">
            <a:avLst/>
          </a:prstGeom>
        </p:spPr>
        <p:txBody>
          <a:bodyPr lIns="0" tIns="0" rIns="0" bIns="0" rtlCol="0" anchor="t">
            <a:spAutoFit/>
          </a:bodyPr>
          <a:lstStyle/>
          <a:p>
            <a:pPr algn="ctr">
              <a:lnSpc>
                <a:spcPts val="4200"/>
              </a:lnSpc>
              <a:spcBef>
                <a:spcPct val="0"/>
              </a:spcBef>
            </a:pPr>
            <a:r>
              <a:rPr lang="en-US" sz="3500" b="1" spc="350">
                <a:solidFill>
                  <a:srgbClr val="000000"/>
                </a:solidFill>
                <a:latin typeface="Arimo Bold"/>
                <a:ea typeface="Arimo Bold"/>
                <a:cs typeface="Arimo Bold"/>
                <a:sym typeface="Arimo Bold"/>
              </a:rPr>
              <a:t>TỰ ĐỘNG HÓA QUY TRÌNH NGHIỆP VỤ</a:t>
            </a:r>
          </a:p>
        </p:txBody>
      </p:sp>
      <p:sp>
        <p:nvSpPr>
          <p:cNvPr id="16" name="TextBox 16"/>
          <p:cNvSpPr txBox="1"/>
          <p:nvPr/>
        </p:nvSpPr>
        <p:spPr>
          <a:xfrm>
            <a:off x="10765886" y="4784200"/>
            <a:ext cx="5982818" cy="1628775"/>
          </a:xfrm>
          <a:prstGeom prst="rect">
            <a:avLst/>
          </a:prstGeom>
        </p:spPr>
        <p:txBody>
          <a:bodyPr lIns="0" tIns="0" rIns="0" bIns="0" rtlCol="0" anchor="t">
            <a:spAutoFit/>
          </a:bodyPr>
          <a:lstStyle/>
          <a:p>
            <a:pPr algn="ctr">
              <a:lnSpc>
                <a:spcPts val="4200"/>
              </a:lnSpc>
              <a:spcBef>
                <a:spcPct val="0"/>
              </a:spcBef>
            </a:pPr>
            <a:r>
              <a:rPr lang="en-US" sz="3500" b="1" spc="350">
                <a:solidFill>
                  <a:srgbClr val="000000"/>
                </a:solidFill>
                <a:latin typeface="Arimo Bold"/>
                <a:ea typeface="Arimo Bold"/>
                <a:cs typeface="Arimo Bold"/>
                <a:sym typeface="Arimo Bold"/>
              </a:rPr>
              <a:t>TÌM KIẾM TRỰC TUYẾN &amp; QUẢN LÝ TÀI NGUYÊN SỐ</a:t>
            </a:r>
          </a:p>
        </p:txBody>
      </p:sp>
      <p:grpSp>
        <p:nvGrpSpPr>
          <p:cNvPr id="17" name="Group 17"/>
          <p:cNvGrpSpPr>
            <a:grpSpLocks noChangeAspect="1"/>
          </p:cNvGrpSpPr>
          <p:nvPr/>
        </p:nvGrpSpPr>
        <p:grpSpPr>
          <a:xfrm rot="5400000">
            <a:off x="654943" y="2786561"/>
            <a:ext cx="1785299" cy="1546438"/>
            <a:chOff x="0" y="0"/>
            <a:chExt cx="1841500" cy="1595120"/>
          </a:xfrm>
        </p:grpSpPr>
        <p:sp>
          <p:nvSpPr>
            <p:cNvPr id="18" name="Freeform 18"/>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CFD8DC">
                <a:alpha val="60000"/>
              </a:srgbClr>
            </a:solidFill>
          </p:spPr>
          <p:txBody>
            <a:bodyPr/>
            <a:lstStyle/>
            <a:p>
              <a:endParaRPr lang="en-US"/>
            </a:p>
          </p:txBody>
        </p:sp>
      </p:grpSp>
      <p:grpSp>
        <p:nvGrpSpPr>
          <p:cNvPr id="19" name="Group 19"/>
          <p:cNvGrpSpPr>
            <a:grpSpLocks noChangeAspect="1"/>
          </p:cNvGrpSpPr>
          <p:nvPr/>
        </p:nvGrpSpPr>
        <p:grpSpPr>
          <a:xfrm rot="5400000">
            <a:off x="790303" y="2903810"/>
            <a:ext cx="1514580" cy="1311940"/>
            <a:chOff x="0" y="0"/>
            <a:chExt cx="1841500" cy="1595120"/>
          </a:xfrm>
        </p:grpSpPr>
        <p:sp>
          <p:nvSpPr>
            <p:cNvPr id="20" name="Freeform 20"/>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txBody>
            <a:bodyPr/>
            <a:lstStyle/>
            <a:p>
              <a:endParaRPr lang="en-US"/>
            </a:p>
          </p:txBody>
        </p:sp>
      </p:grpSp>
      <p:grpSp>
        <p:nvGrpSpPr>
          <p:cNvPr id="21" name="Group 21"/>
          <p:cNvGrpSpPr>
            <a:grpSpLocks noChangeAspect="1"/>
          </p:cNvGrpSpPr>
          <p:nvPr/>
        </p:nvGrpSpPr>
        <p:grpSpPr>
          <a:xfrm rot="5400000">
            <a:off x="654943" y="4906159"/>
            <a:ext cx="1785299" cy="1546438"/>
            <a:chOff x="0" y="0"/>
            <a:chExt cx="1841500" cy="1595120"/>
          </a:xfrm>
        </p:grpSpPr>
        <p:sp>
          <p:nvSpPr>
            <p:cNvPr id="22" name="Freeform 22"/>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CFD8DC">
                <a:alpha val="60000"/>
              </a:srgbClr>
            </a:solidFill>
          </p:spPr>
          <p:txBody>
            <a:bodyPr/>
            <a:lstStyle/>
            <a:p>
              <a:endParaRPr lang="en-US"/>
            </a:p>
          </p:txBody>
        </p:sp>
      </p:grpSp>
      <p:grpSp>
        <p:nvGrpSpPr>
          <p:cNvPr id="23" name="Group 23"/>
          <p:cNvGrpSpPr>
            <a:grpSpLocks noChangeAspect="1"/>
          </p:cNvGrpSpPr>
          <p:nvPr/>
        </p:nvGrpSpPr>
        <p:grpSpPr>
          <a:xfrm rot="5400000">
            <a:off x="790303" y="5023409"/>
            <a:ext cx="1514580" cy="1311940"/>
            <a:chOff x="0" y="0"/>
            <a:chExt cx="1841500" cy="1595120"/>
          </a:xfrm>
        </p:grpSpPr>
        <p:sp>
          <p:nvSpPr>
            <p:cNvPr id="24" name="Freeform 24"/>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txBody>
            <a:bodyPr/>
            <a:lstStyle/>
            <a:p>
              <a:endParaRPr lang="en-US"/>
            </a:p>
          </p:txBody>
        </p:sp>
      </p:grpSp>
      <p:grpSp>
        <p:nvGrpSpPr>
          <p:cNvPr id="25" name="Group 25"/>
          <p:cNvGrpSpPr>
            <a:grpSpLocks noChangeAspect="1"/>
          </p:cNvGrpSpPr>
          <p:nvPr/>
        </p:nvGrpSpPr>
        <p:grpSpPr>
          <a:xfrm rot="5400000">
            <a:off x="654943" y="7001990"/>
            <a:ext cx="1785299" cy="1546438"/>
            <a:chOff x="0" y="0"/>
            <a:chExt cx="1841500" cy="1595120"/>
          </a:xfrm>
        </p:grpSpPr>
        <p:sp>
          <p:nvSpPr>
            <p:cNvPr id="26" name="Freeform 26"/>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CFD8DC">
                <a:alpha val="60000"/>
              </a:srgbClr>
            </a:solidFill>
          </p:spPr>
          <p:txBody>
            <a:bodyPr/>
            <a:lstStyle/>
            <a:p>
              <a:endParaRPr lang="en-US"/>
            </a:p>
          </p:txBody>
        </p:sp>
      </p:grpSp>
      <p:grpSp>
        <p:nvGrpSpPr>
          <p:cNvPr id="27" name="Group 27"/>
          <p:cNvGrpSpPr>
            <a:grpSpLocks noChangeAspect="1"/>
          </p:cNvGrpSpPr>
          <p:nvPr/>
        </p:nvGrpSpPr>
        <p:grpSpPr>
          <a:xfrm rot="5400000">
            <a:off x="790303" y="7119239"/>
            <a:ext cx="1514580" cy="1311940"/>
            <a:chOff x="0" y="0"/>
            <a:chExt cx="1841500" cy="1595120"/>
          </a:xfrm>
        </p:grpSpPr>
        <p:sp>
          <p:nvSpPr>
            <p:cNvPr id="28" name="Freeform 28"/>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txBody>
            <a:bodyPr/>
            <a:lstStyle/>
            <a:p>
              <a:endParaRPr lang="en-US"/>
            </a:p>
          </p:txBody>
        </p:sp>
      </p:grpSp>
      <p:grpSp>
        <p:nvGrpSpPr>
          <p:cNvPr id="29" name="Group 29"/>
          <p:cNvGrpSpPr>
            <a:grpSpLocks noChangeAspect="1"/>
          </p:cNvGrpSpPr>
          <p:nvPr/>
        </p:nvGrpSpPr>
        <p:grpSpPr>
          <a:xfrm rot="5400000">
            <a:off x="9362641" y="2757215"/>
            <a:ext cx="1785299" cy="1546438"/>
            <a:chOff x="0" y="0"/>
            <a:chExt cx="1841500" cy="1595120"/>
          </a:xfrm>
        </p:grpSpPr>
        <p:sp>
          <p:nvSpPr>
            <p:cNvPr id="30" name="Freeform 30"/>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CFD8DC">
                <a:alpha val="60000"/>
              </a:srgbClr>
            </a:solidFill>
          </p:spPr>
          <p:txBody>
            <a:bodyPr/>
            <a:lstStyle/>
            <a:p>
              <a:endParaRPr lang="en-US"/>
            </a:p>
          </p:txBody>
        </p:sp>
      </p:grpSp>
      <p:grpSp>
        <p:nvGrpSpPr>
          <p:cNvPr id="31" name="Group 31"/>
          <p:cNvGrpSpPr>
            <a:grpSpLocks noChangeAspect="1"/>
          </p:cNvGrpSpPr>
          <p:nvPr/>
        </p:nvGrpSpPr>
        <p:grpSpPr>
          <a:xfrm rot="5400000">
            <a:off x="9498000" y="2874464"/>
            <a:ext cx="1514580" cy="1311940"/>
            <a:chOff x="0" y="0"/>
            <a:chExt cx="1841500" cy="1595120"/>
          </a:xfrm>
        </p:grpSpPr>
        <p:sp>
          <p:nvSpPr>
            <p:cNvPr id="32" name="Freeform 32"/>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txBody>
            <a:bodyPr/>
            <a:lstStyle/>
            <a:p>
              <a:endParaRPr lang="en-US"/>
            </a:p>
          </p:txBody>
        </p:sp>
      </p:grpSp>
      <p:grpSp>
        <p:nvGrpSpPr>
          <p:cNvPr id="33" name="Group 33"/>
          <p:cNvGrpSpPr>
            <a:grpSpLocks noChangeAspect="1"/>
          </p:cNvGrpSpPr>
          <p:nvPr/>
        </p:nvGrpSpPr>
        <p:grpSpPr>
          <a:xfrm rot="5400000">
            <a:off x="9362641" y="4871007"/>
            <a:ext cx="1785299" cy="1546438"/>
            <a:chOff x="0" y="0"/>
            <a:chExt cx="1841500" cy="1595120"/>
          </a:xfrm>
        </p:grpSpPr>
        <p:sp>
          <p:nvSpPr>
            <p:cNvPr id="34" name="Freeform 34"/>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CFD8DC">
                <a:alpha val="60000"/>
              </a:srgbClr>
            </a:solidFill>
          </p:spPr>
          <p:txBody>
            <a:bodyPr/>
            <a:lstStyle/>
            <a:p>
              <a:endParaRPr lang="en-US"/>
            </a:p>
          </p:txBody>
        </p:sp>
      </p:grpSp>
      <p:grpSp>
        <p:nvGrpSpPr>
          <p:cNvPr id="35" name="Group 35"/>
          <p:cNvGrpSpPr>
            <a:grpSpLocks noChangeAspect="1"/>
          </p:cNvGrpSpPr>
          <p:nvPr/>
        </p:nvGrpSpPr>
        <p:grpSpPr>
          <a:xfrm rot="5400000">
            <a:off x="9498000" y="4988256"/>
            <a:ext cx="1514580" cy="1311940"/>
            <a:chOff x="0" y="0"/>
            <a:chExt cx="1841500" cy="1595120"/>
          </a:xfrm>
        </p:grpSpPr>
        <p:sp>
          <p:nvSpPr>
            <p:cNvPr id="36" name="Freeform 36"/>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txBody>
            <a:bodyPr/>
            <a:lstStyle/>
            <a:p>
              <a:endParaRPr lang="en-US"/>
            </a:p>
          </p:txBody>
        </p:sp>
      </p:grpSp>
      <p:grpSp>
        <p:nvGrpSpPr>
          <p:cNvPr id="37" name="Group 37"/>
          <p:cNvGrpSpPr>
            <a:grpSpLocks noChangeAspect="1"/>
          </p:cNvGrpSpPr>
          <p:nvPr/>
        </p:nvGrpSpPr>
        <p:grpSpPr>
          <a:xfrm rot="5400000">
            <a:off x="9362641" y="7030743"/>
            <a:ext cx="1785299" cy="1546438"/>
            <a:chOff x="0" y="0"/>
            <a:chExt cx="1841500" cy="1595120"/>
          </a:xfrm>
        </p:grpSpPr>
        <p:sp>
          <p:nvSpPr>
            <p:cNvPr id="38" name="Freeform 38"/>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CFD8DC">
                <a:alpha val="60000"/>
              </a:srgbClr>
            </a:solidFill>
          </p:spPr>
          <p:txBody>
            <a:bodyPr/>
            <a:lstStyle/>
            <a:p>
              <a:endParaRPr lang="en-US"/>
            </a:p>
          </p:txBody>
        </p:sp>
      </p:grpSp>
      <p:grpSp>
        <p:nvGrpSpPr>
          <p:cNvPr id="39" name="Group 39"/>
          <p:cNvGrpSpPr>
            <a:grpSpLocks noChangeAspect="1"/>
          </p:cNvGrpSpPr>
          <p:nvPr/>
        </p:nvGrpSpPr>
        <p:grpSpPr>
          <a:xfrm rot="5400000">
            <a:off x="9498000" y="7147992"/>
            <a:ext cx="1514580" cy="1311940"/>
            <a:chOff x="0" y="0"/>
            <a:chExt cx="1841500" cy="1595120"/>
          </a:xfrm>
        </p:grpSpPr>
        <p:sp>
          <p:nvSpPr>
            <p:cNvPr id="40" name="Freeform 40"/>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txBody>
            <a:bodyPr/>
            <a:lstStyle/>
            <a:p>
              <a:endParaRPr lang="en-US"/>
            </a:p>
          </p:txBody>
        </p:sp>
      </p:grpSp>
      <p:sp>
        <p:nvSpPr>
          <p:cNvPr id="41" name="Freeform 41"/>
          <p:cNvSpPr/>
          <p:nvPr/>
        </p:nvSpPr>
        <p:spPr>
          <a:xfrm>
            <a:off x="1141890" y="3154078"/>
            <a:ext cx="811405" cy="811405"/>
          </a:xfrm>
          <a:custGeom>
            <a:avLst/>
            <a:gdLst/>
            <a:ahLst/>
            <a:cxnLst/>
            <a:rect l="l" t="t" r="r" b="b"/>
            <a:pathLst>
              <a:path w="811405" h="811405">
                <a:moveTo>
                  <a:pt x="0" y="0"/>
                </a:moveTo>
                <a:lnTo>
                  <a:pt x="811405" y="0"/>
                </a:lnTo>
                <a:lnTo>
                  <a:pt x="811405" y="811404"/>
                </a:lnTo>
                <a:lnTo>
                  <a:pt x="0" y="8114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2" name="Freeform 42"/>
          <p:cNvSpPr/>
          <p:nvPr/>
        </p:nvSpPr>
        <p:spPr>
          <a:xfrm>
            <a:off x="1080377" y="5265283"/>
            <a:ext cx="938825" cy="901272"/>
          </a:xfrm>
          <a:custGeom>
            <a:avLst/>
            <a:gdLst/>
            <a:ahLst/>
            <a:cxnLst/>
            <a:rect l="l" t="t" r="r" b="b"/>
            <a:pathLst>
              <a:path w="938825" h="901272">
                <a:moveTo>
                  <a:pt x="0" y="0"/>
                </a:moveTo>
                <a:lnTo>
                  <a:pt x="938825" y="0"/>
                </a:lnTo>
                <a:lnTo>
                  <a:pt x="938825" y="901272"/>
                </a:lnTo>
                <a:lnTo>
                  <a:pt x="0" y="901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3" name="Freeform 43"/>
          <p:cNvSpPr/>
          <p:nvPr/>
        </p:nvSpPr>
        <p:spPr>
          <a:xfrm>
            <a:off x="1141890" y="7320888"/>
            <a:ext cx="877312" cy="877312"/>
          </a:xfrm>
          <a:custGeom>
            <a:avLst/>
            <a:gdLst/>
            <a:ahLst/>
            <a:cxnLst/>
            <a:rect l="l" t="t" r="r" b="b"/>
            <a:pathLst>
              <a:path w="877312" h="877312">
                <a:moveTo>
                  <a:pt x="0" y="0"/>
                </a:moveTo>
                <a:lnTo>
                  <a:pt x="877312" y="0"/>
                </a:lnTo>
                <a:lnTo>
                  <a:pt x="877312" y="877311"/>
                </a:lnTo>
                <a:lnTo>
                  <a:pt x="0" y="8773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4" name="Freeform 44"/>
          <p:cNvSpPr/>
          <p:nvPr/>
        </p:nvSpPr>
        <p:spPr>
          <a:xfrm>
            <a:off x="9844874" y="3105303"/>
            <a:ext cx="820833" cy="822475"/>
          </a:xfrm>
          <a:custGeom>
            <a:avLst/>
            <a:gdLst/>
            <a:ahLst/>
            <a:cxnLst/>
            <a:rect l="l" t="t" r="r" b="b"/>
            <a:pathLst>
              <a:path w="820833" h="822475">
                <a:moveTo>
                  <a:pt x="0" y="0"/>
                </a:moveTo>
                <a:lnTo>
                  <a:pt x="820832" y="0"/>
                </a:lnTo>
                <a:lnTo>
                  <a:pt x="820832" y="822474"/>
                </a:lnTo>
                <a:lnTo>
                  <a:pt x="0" y="82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5" name="Freeform 45"/>
          <p:cNvSpPr/>
          <p:nvPr/>
        </p:nvSpPr>
        <p:spPr>
          <a:xfrm>
            <a:off x="9651865" y="5255955"/>
            <a:ext cx="1259395" cy="787122"/>
          </a:xfrm>
          <a:custGeom>
            <a:avLst/>
            <a:gdLst/>
            <a:ahLst/>
            <a:cxnLst/>
            <a:rect l="l" t="t" r="r" b="b"/>
            <a:pathLst>
              <a:path w="1259395" h="787122">
                <a:moveTo>
                  <a:pt x="0" y="0"/>
                </a:moveTo>
                <a:lnTo>
                  <a:pt x="1259395" y="0"/>
                </a:lnTo>
                <a:lnTo>
                  <a:pt x="1259395" y="787122"/>
                </a:lnTo>
                <a:lnTo>
                  <a:pt x="0" y="7871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6" name="Freeform 46"/>
          <p:cNvSpPr/>
          <p:nvPr/>
        </p:nvSpPr>
        <p:spPr>
          <a:xfrm>
            <a:off x="9883448" y="7406827"/>
            <a:ext cx="812785" cy="781289"/>
          </a:xfrm>
          <a:custGeom>
            <a:avLst/>
            <a:gdLst/>
            <a:ahLst/>
            <a:cxnLst/>
            <a:rect l="l" t="t" r="r" b="b"/>
            <a:pathLst>
              <a:path w="812785" h="781289">
                <a:moveTo>
                  <a:pt x="0" y="0"/>
                </a:moveTo>
                <a:lnTo>
                  <a:pt x="812785" y="0"/>
                </a:lnTo>
                <a:lnTo>
                  <a:pt x="812785" y="781289"/>
                </a:lnTo>
                <a:lnTo>
                  <a:pt x="0" y="78128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47" name="TextBox 47"/>
          <p:cNvSpPr txBox="1"/>
          <p:nvPr/>
        </p:nvSpPr>
        <p:spPr>
          <a:xfrm>
            <a:off x="2541457" y="2962652"/>
            <a:ext cx="5684644" cy="1095375"/>
          </a:xfrm>
          <a:prstGeom prst="rect">
            <a:avLst/>
          </a:prstGeom>
        </p:spPr>
        <p:txBody>
          <a:bodyPr lIns="0" tIns="0" rIns="0" bIns="0" rtlCol="0" anchor="t">
            <a:spAutoFit/>
          </a:bodyPr>
          <a:lstStyle/>
          <a:p>
            <a:pPr algn="ctr">
              <a:lnSpc>
                <a:spcPts val="4200"/>
              </a:lnSpc>
              <a:spcBef>
                <a:spcPct val="0"/>
              </a:spcBef>
            </a:pPr>
            <a:r>
              <a:rPr lang="en-US" sz="3500" b="1" spc="350">
                <a:solidFill>
                  <a:srgbClr val="000000"/>
                </a:solidFill>
                <a:latin typeface="Arimo Bold"/>
                <a:ea typeface="Arimo Bold"/>
                <a:cs typeface="Arimo Bold"/>
                <a:sym typeface="Arimo Bold"/>
              </a:rPr>
              <a:t>QUẢN LÝ TÀI LIỆU &amp; NGƯỜI DÙNG</a:t>
            </a:r>
          </a:p>
        </p:txBody>
      </p:sp>
      <p:sp>
        <p:nvSpPr>
          <p:cNvPr id="48" name="TextBox 48"/>
          <p:cNvSpPr txBox="1"/>
          <p:nvPr/>
        </p:nvSpPr>
        <p:spPr>
          <a:xfrm>
            <a:off x="2541457" y="5117404"/>
            <a:ext cx="5186947" cy="1095375"/>
          </a:xfrm>
          <a:prstGeom prst="rect">
            <a:avLst/>
          </a:prstGeom>
        </p:spPr>
        <p:txBody>
          <a:bodyPr lIns="0" tIns="0" rIns="0" bIns="0" rtlCol="0" anchor="t">
            <a:spAutoFit/>
          </a:bodyPr>
          <a:lstStyle/>
          <a:p>
            <a:pPr algn="ctr">
              <a:lnSpc>
                <a:spcPts val="4200"/>
              </a:lnSpc>
              <a:spcBef>
                <a:spcPct val="0"/>
              </a:spcBef>
            </a:pPr>
            <a:r>
              <a:rPr lang="en-US" sz="3500" b="1" spc="350">
                <a:solidFill>
                  <a:srgbClr val="000000"/>
                </a:solidFill>
                <a:latin typeface="Arimo Bold"/>
                <a:ea typeface="Arimo Bold"/>
                <a:cs typeface="Arimo Bold"/>
                <a:sym typeface="Arimo Bold"/>
              </a:rPr>
              <a:t>QUẢN LÝ MƯỢN/TRẢ SÁCH</a:t>
            </a:r>
          </a:p>
        </p:txBody>
      </p:sp>
      <p:sp>
        <p:nvSpPr>
          <p:cNvPr id="49" name="TextBox 49"/>
          <p:cNvSpPr txBox="1"/>
          <p:nvPr/>
        </p:nvSpPr>
        <p:spPr>
          <a:xfrm>
            <a:off x="2621735" y="7292313"/>
            <a:ext cx="5684644" cy="1095375"/>
          </a:xfrm>
          <a:prstGeom prst="rect">
            <a:avLst/>
          </a:prstGeom>
        </p:spPr>
        <p:txBody>
          <a:bodyPr lIns="0" tIns="0" rIns="0" bIns="0" rtlCol="0" anchor="t">
            <a:spAutoFit/>
          </a:bodyPr>
          <a:lstStyle/>
          <a:p>
            <a:pPr algn="ctr">
              <a:lnSpc>
                <a:spcPts val="4200"/>
              </a:lnSpc>
              <a:spcBef>
                <a:spcPct val="0"/>
              </a:spcBef>
            </a:pPr>
            <a:r>
              <a:rPr lang="en-US" sz="3500" b="1" spc="350">
                <a:solidFill>
                  <a:srgbClr val="000000"/>
                </a:solidFill>
                <a:latin typeface="Arimo Bold"/>
                <a:ea typeface="Arimo Bold"/>
                <a:cs typeface="Arimo Bold"/>
                <a:sym typeface="Arimo Bold"/>
              </a:rPr>
              <a:t>LƯU TRỮ &amp; TÌM KIẾM TÀI LIỆU</a:t>
            </a:r>
          </a:p>
        </p:txBody>
      </p:sp>
      <p:sp>
        <p:nvSpPr>
          <p:cNvPr id="50" name="TextBox 50"/>
          <p:cNvSpPr txBox="1"/>
          <p:nvPr/>
        </p:nvSpPr>
        <p:spPr>
          <a:xfrm>
            <a:off x="11700287" y="7289262"/>
            <a:ext cx="5559013" cy="1019175"/>
          </a:xfrm>
          <a:prstGeom prst="rect">
            <a:avLst/>
          </a:prstGeom>
        </p:spPr>
        <p:txBody>
          <a:bodyPr lIns="0" tIns="0" rIns="0" bIns="0" rtlCol="0" anchor="t">
            <a:spAutoFit/>
          </a:bodyPr>
          <a:lstStyle/>
          <a:p>
            <a:pPr algn="ctr">
              <a:lnSpc>
                <a:spcPts val="3960"/>
              </a:lnSpc>
              <a:spcBef>
                <a:spcPct val="0"/>
              </a:spcBef>
            </a:pPr>
            <a:r>
              <a:rPr lang="en-US" sz="3300" b="1" spc="330">
                <a:solidFill>
                  <a:srgbClr val="000000"/>
                </a:solidFill>
                <a:latin typeface="Arimo Bold"/>
                <a:ea typeface="Arimo Bold"/>
                <a:cs typeface="Arimo Bold"/>
                <a:sym typeface="Arimo Bold"/>
              </a:rPr>
              <a:t>HỖ TRỢ ĐA DẠNG </a:t>
            </a:r>
          </a:p>
          <a:p>
            <a:pPr algn="ctr">
              <a:lnSpc>
                <a:spcPts val="3960"/>
              </a:lnSpc>
              <a:spcBef>
                <a:spcPct val="0"/>
              </a:spcBef>
            </a:pPr>
            <a:r>
              <a:rPr lang="en-US" sz="3300" b="1" spc="330">
                <a:solidFill>
                  <a:srgbClr val="000000"/>
                </a:solidFill>
                <a:latin typeface="Arimo Bold"/>
                <a:ea typeface="Arimo Bold"/>
                <a:cs typeface="Arimo Bold"/>
                <a:sym typeface="Arimo Bold"/>
              </a:rPr>
              <a:t>THƯ VIỆN </a:t>
            </a:r>
          </a:p>
        </p:txBody>
      </p:sp>
      <p:sp>
        <p:nvSpPr>
          <p:cNvPr id="51" name="TextBox 51"/>
          <p:cNvSpPr txBox="1"/>
          <p:nvPr/>
        </p:nvSpPr>
        <p:spPr>
          <a:xfrm>
            <a:off x="17588908" y="9305987"/>
            <a:ext cx="197842"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ea typeface="Arimo"/>
                <a:cs typeface="Arimo"/>
                <a:sym typeface="Arimo"/>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1000"/>
                                        <p:tgtEl>
                                          <p:spTgt spid="48"/>
                                        </p:tgtEl>
                                      </p:cBhvr>
                                    </p:animEffect>
                                    <p:anim calcmode="lin" valueType="num">
                                      <p:cBhvr>
                                        <p:cTn id="55" dur="1000" fill="hold"/>
                                        <p:tgtEl>
                                          <p:spTgt spid="48"/>
                                        </p:tgtEl>
                                        <p:attrNameLst>
                                          <p:attrName>ppt_x</p:attrName>
                                        </p:attrNameLst>
                                      </p:cBhvr>
                                      <p:tavLst>
                                        <p:tav tm="0">
                                          <p:val>
                                            <p:strVal val="#ppt_x"/>
                                          </p:val>
                                        </p:tav>
                                        <p:tav tm="100000">
                                          <p:val>
                                            <p:strVal val="#ppt_x"/>
                                          </p:val>
                                        </p:tav>
                                      </p:tavLst>
                                    </p:anim>
                                    <p:anim calcmode="lin" valueType="num">
                                      <p:cBhvr>
                                        <p:cTn id="5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anim calcmode="lin" valueType="num">
                                      <p:cBhvr>
                                        <p:cTn id="62" dur="1000" fill="hold"/>
                                        <p:tgtEl>
                                          <p:spTgt spid="10"/>
                                        </p:tgtEl>
                                        <p:attrNameLst>
                                          <p:attrName>ppt_x</p:attrName>
                                        </p:attrNameLst>
                                      </p:cBhvr>
                                      <p:tavLst>
                                        <p:tav tm="0">
                                          <p:val>
                                            <p:strVal val="#ppt_x"/>
                                          </p:val>
                                        </p:tav>
                                        <p:tav tm="100000">
                                          <p:val>
                                            <p:strVal val="#ppt_x"/>
                                          </p:val>
                                        </p:tav>
                                      </p:tavLst>
                                    </p:anim>
                                    <p:anim calcmode="lin" valueType="num">
                                      <p:cBhvr>
                                        <p:cTn id="63" dur="1000" fill="hold"/>
                                        <p:tgtEl>
                                          <p:spTgt spid="1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anim calcmode="lin" valueType="num">
                                      <p:cBhvr>
                                        <p:cTn id="67" dur="1000" fill="hold"/>
                                        <p:tgtEl>
                                          <p:spTgt spid="25"/>
                                        </p:tgtEl>
                                        <p:attrNameLst>
                                          <p:attrName>ppt_x</p:attrName>
                                        </p:attrNameLst>
                                      </p:cBhvr>
                                      <p:tavLst>
                                        <p:tav tm="0">
                                          <p:val>
                                            <p:strVal val="#ppt_x"/>
                                          </p:val>
                                        </p:tav>
                                        <p:tav tm="100000">
                                          <p:val>
                                            <p:strVal val="#ppt_x"/>
                                          </p:val>
                                        </p:tav>
                                      </p:tavLst>
                                    </p:anim>
                                    <p:anim calcmode="lin" valueType="num">
                                      <p:cBhvr>
                                        <p:cTn id="68" dur="1000" fill="hold"/>
                                        <p:tgtEl>
                                          <p:spTgt spid="2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1000"/>
                                        <p:tgtEl>
                                          <p:spTgt spid="27"/>
                                        </p:tgtEl>
                                      </p:cBhvr>
                                    </p:animEffect>
                                    <p:anim calcmode="lin" valueType="num">
                                      <p:cBhvr>
                                        <p:cTn id="72" dur="1000" fill="hold"/>
                                        <p:tgtEl>
                                          <p:spTgt spid="27"/>
                                        </p:tgtEl>
                                        <p:attrNameLst>
                                          <p:attrName>ppt_x</p:attrName>
                                        </p:attrNameLst>
                                      </p:cBhvr>
                                      <p:tavLst>
                                        <p:tav tm="0">
                                          <p:val>
                                            <p:strVal val="#ppt_x"/>
                                          </p:val>
                                        </p:tav>
                                        <p:tav tm="100000">
                                          <p:val>
                                            <p:strVal val="#ppt_x"/>
                                          </p:val>
                                        </p:tav>
                                      </p:tavLst>
                                    </p:anim>
                                    <p:anim calcmode="lin" valueType="num">
                                      <p:cBhvr>
                                        <p:cTn id="73" dur="1000" fill="hold"/>
                                        <p:tgtEl>
                                          <p:spTgt spid="2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anim calcmode="lin" valueType="num">
                                      <p:cBhvr>
                                        <p:cTn id="77" dur="1000" fill="hold"/>
                                        <p:tgtEl>
                                          <p:spTgt spid="43"/>
                                        </p:tgtEl>
                                        <p:attrNameLst>
                                          <p:attrName>ppt_x</p:attrName>
                                        </p:attrNameLst>
                                      </p:cBhvr>
                                      <p:tavLst>
                                        <p:tav tm="0">
                                          <p:val>
                                            <p:strVal val="#ppt_x"/>
                                          </p:val>
                                        </p:tav>
                                        <p:tav tm="100000">
                                          <p:val>
                                            <p:strVal val="#ppt_x"/>
                                          </p:val>
                                        </p:tav>
                                      </p:tavLst>
                                    </p:anim>
                                    <p:anim calcmode="lin" valueType="num">
                                      <p:cBhvr>
                                        <p:cTn id="78" dur="1000" fill="hold"/>
                                        <p:tgtEl>
                                          <p:spTgt spid="43"/>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1000"/>
                                        <p:tgtEl>
                                          <p:spTgt spid="49"/>
                                        </p:tgtEl>
                                      </p:cBhvr>
                                    </p:animEffect>
                                    <p:anim calcmode="lin" valueType="num">
                                      <p:cBhvr>
                                        <p:cTn id="82" dur="1000" fill="hold"/>
                                        <p:tgtEl>
                                          <p:spTgt spid="49"/>
                                        </p:tgtEl>
                                        <p:attrNameLst>
                                          <p:attrName>ppt_x</p:attrName>
                                        </p:attrNameLst>
                                      </p:cBhvr>
                                      <p:tavLst>
                                        <p:tav tm="0">
                                          <p:val>
                                            <p:strVal val="#ppt_x"/>
                                          </p:val>
                                        </p:tav>
                                        <p:tav tm="100000">
                                          <p:val>
                                            <p:strVal val="#ppt_x"/>
                                          </p:val>
                                        </p:tav>
                                      </p:tavLst>
                                    </p:anim>
                                    <p:anim calcmode="lin" valueType="num">
                                      <p:cBhvr>
                                        <p:cTn id="8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1000"/>
                                        <p:tgtEl>
                                          <p:spTgt spid="12"/>
                                        </p:tgtEl>
                                      </p:cBhvr>
                                    </p:animEffect>
                                    <p:anim calcmode="lin" valueType="num">
                                      <p:cBhvr>
                                        <p:cTn id="89" dur="1000" fill="hold"/>
                                        <p:tgtEl>
                                          <p:spTgt spid="12"/>
                                        </p:tgtEl>
                                        <p:attrNameLst>
                                          <p:attrName>ppt_x</p:attrName>
                                        </p:attrNameLst>
                                      </p:cBhvr>
                                      <p:tavLst>
                                        <p:tav tm="0">
                                          <p:val>
                                            <p:strVal val="#ppt_x"/>
                                          </p:val>
                                        </p:tav>
                                        <p:tav tm="100000">
                                          <p:val>
                                            <p:strVal val="#ppt_x"/>
                                          </p:val>
                                        </p:tav>
                                      </p:tavLst>
                                    </p:anim>
                                    <p:anim calcmode="lin" valueType="num">
                                      <p:cBhvr>
                                        <p:cTn id="90" dur="1000" fill="hold"/>
                                        <p:tgtEl>
                                          <p:spTgt spid="1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1000"/>
                                        <p:tgtEl>
                                          <p:spTgt spid="15"/>
                                        </p:tgtEl>
                                      </p:cBhvr>
                                    </p:animEffect>
                                    <p:anim calcmode="lin" valueType="num">
                                      <p:cBhvr>
                                        <p:cTn id="94" dur="1000" fill="hold"/>
                                        <p:tgtEl>
                                          <p:spTgt spid="15"/>
                                        </p:tgtEl>
                                        <p:attrNameLst>
                                          <p:attrName>ppt_x</p:attrName>
                                        </p:attrNameLst>
                                      </p:cBhvr>
                                      <p:tavLst>
                                        <p:tav tm="0">
                                          <p:val>
                                            <p:strVal val="#ppt_x"/>
                                          </p:val>
                                        </p:tav>
                                        <p:tav tm="100000">
                                          <p:val>
                                            <p:strVal val="#ppt_x"/>
                                          </p:val>
                                        </p:tav>
                                      </p:tavLst>
                                    </p:anim>
                                    <p:anim calcmode="lin" valueType="num">
                                      <p:cBhvr>
                                        <p:cTn id="95" dur="1000" fill="hold"/>
                                        <p:tgtEl>
                                          <p:spTgt spid="15"/>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1000"/>
                                        <p:tgtEl>
                                          <p:spTgt spid="29"/>
                                        </p:tgtEl>
                                      </p:cBhvr>
                                    </p:animEffect>
                                    <p:anim calcmode="lin" valueType="num">
                                      <p:cBhvr>
                                        <p:cTn id="99" dur="1000" fill="hold"/>
                                        <p:tgtEl>
                                          <p:spTgt spid="29"/>
                                        </p:tgtEl>
                                        <p:attrNameLst>
                                          <p:attrName>ppt_x</p:attrName>
                                        </p:attrNameLst>
                                      </p:cBhvr>
                                      <p:tavLst>
                                        <p:tav tm="0">
                                          <p:val>
                                            <p:strVal val="#ppt_x"/>
                                          </p:val>
                                        </p:tav>
                                        <p:tav tm="100000">
                                          <p:val>
                                            <p:strVal val="#ppt_x"/>
                                          </p:val>
                                        </p:tav>
                                      </p:tavLst>
                                    </p:anim>
                                    <p:anim calcmode="lin" valueType="num">
                                      <p:cBhvr>
                                        <p:cTn id="100" dur="1000" fill="hold"/>
                                        <p:tgtEl>
                                          <p:spTgt spid="29"/>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000"/>
                                        <p:tgtEl>
                                          <p:spTgt spid="31"/>
                                        </p:tgtEl>
                                      </p:cBhvr>
                                    </p:animEffect>
                                    <p:anim calcmode="lin" valueType="num">
                                      <p:cBhvr>
                                        <p:cTn id="104" dur="1000" fill="hold"/>
                                        <p:tgtEl>
                                          <p:spTgt spid="31"/>
                                        </p:tgtEl>
                                        <p:attrNameLst>
                                          <p:attrName>ppt_x</p:attrName>
                                        </p:attrNameLst>
                                      </p:cBhvr>
                                      <p:tavLst>
                                        <p:tav tm="0">
                                          <p:val>
                                            <p:strVal val="#ppt_x"/>
                                          </p:val>
                                        </p:tav>
                                        <p:tav tm="100000">
                                          <p:val>
                                            <p:strVal val="#ppt_x"/>
                                          </p:val>
                                        </p:tav>
                                      </p:tavLst>
                                    </p:anim>
                                    <p:anim calcmode="lin" valueType="num">
                                      <p:cBhvr>
                                        <p:cTn id="105" dur="1000" fill="hold"/>
                                        <p:tgtEl>
                                          <p:spTgt spid="3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1000"/>
                                        <p:tgtEl>
                                          <p:spTgt spid="44"/>
                                        </p:tgtEl>
                                      </p:cBhvr>
                                    </p:animEffect>
                                    <p:anim calcmode="lin" valueType="num">
                                      <p:cBhvr>
                                        <p:cTn id="109" dur="1000" fill="hold"/>
                                        <p:tgtEl>
                                          <p:spTgt spid="44"/>
                                        </p:tgtEl>
                                        <p:attrNameLst>
                                          <p:attrName>ppt_x</p:attrName>
                                        </p:attrNameLst>
                                      </p:cBhvr>
                                      <p:tavLst>
                                        <p:tav tm="0">
                                          <p:val>
                                            <p:strVal val="#ppt_x"/>
                                          </p:val>
                                        </p:tav>
                                        <p:tav tm="100000">
                                          <p:val>
                                            <p:strVal val="#ppt_x"/>
                                          </p:val>
                                        </p:tav>
                                      </p:tavLst>
                                    </p:anim>
                                    <p:anim calcmode="lin" valueType="num">
                                      <p:cBhvr>
                                        <p:cTn id="11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fade">
                                      <p:cBhvr>
                                        <p:cTn id="115" dur="1000"/>
                                        <p:tgtEl>
                                          <p:spTgt spid="14"/>
                                        </p:tgtEl>
                                      </p:cBhvr>
                                    </p:animEffect>
                                    <p:anim calcmode="lin" valueType="num">
                                      <p:cBhvr>
                                        <p:cTn id="116" dur="1000" fill="hold"/>
                                        <p:tgtEl>
                                          <p:spTgt spid="14"/>
                                        </p:tgtEl>
                                        <p:attrNameLst>
                                          <p:attrName>ppt_x</p:attrName>
                                        </p:attrNameLst>
                                      </p:cBhvr>
                                      <p:tavLst>
                                        <p:tav tm="0">
                                          <p:val>
                                            <p:strVal val="#ppt_x"/>
                                          </p:val>
                                        </p:tav>
                                        <p:tav tm="100000">
                                          <p:val>
                                            <p:strVal val="#ppt_x"/>
                                          </p:val>
                                        </p:tav>
                                      </p:tavLst>
                                    </p:anim>
                                    <p:anim calcmode="lin" valueType="num">
                                      <p:cBhvr>
                                        <p:cTn id="117" dur="1000" fill="hold"/>
                                        <p:tgtEl>
                                          <p:spTgt spid="14"/>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16"/>
                                        </p:tgtEl>
                                        <p:attrNameLst>
                                          <p:attrName>style.visibility</p:attrName>
                                        </p:attrNameLst>
                                      </p:cBhvr>
                                      <p:to>
                                        <p:strVal val="visible"/>
                                      </p:to>
                                    </p:set>
                                    <p:animEffect transition="in" filter="fade">
                                      <p:cBhvr>
                                        <p:cTn id="120" dur="1000"/>
                                        <p:tgtEl>
                                          <p:spTgt spid="16"/>
                                        </p:tgtEl>
                                      </p:cBhvr>
                                    </p:animEffect>
                                    <p:anim calcmode="lin" valueType="num">
                                      <p:cBhvr>
                                        <p:cTn id="121" dur="1000" fill="hold"/>
                                        <p:tgtEl>
                                          <p:spTgt spid="16"/>
                                        </p:tgtEl>
                                        <p:attrNameLst>
                                          <p:attrName>ppt_x</p:attrName>
                                        </p:attrNameLst>
                                      </p:cBhvr>
                                      <p:tavLst>
                                        <p:tav tm="0">
                                          <p:val>
                                            <p:strVal val="#ppt_x"/>
                                          </p:val>
                                        </p:tav>
                                        <p:tav tm="100000">
                                          <p:val>
                                            <p:strVal val="#ppt_x"/>
                                          </p:val>
                                        </p:tav>
                                      </p:tavLst>
                                    </p:anim>
                                    <p:anim calcmode="lin" valueType="num">
                                      <p:cBhvr>
                                        <p:cTn id="122" dur="1000" fill="hold"/>
                                        <p:tgtEl>
                                          <p:spTgt spid="16"/>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anim calcmode="lin" valueType="num">
                                      <p:cBhvr>
                                        <p:cTn id="126" dur="1000" fill="hold"/>
                                        <p:tgtEl>
                                          <p:spTgt spid="33"/>
                                        </p:tgtEl>
                                        <p:attrNameLst>
                                          <p:attrName>ppt_x</p:attrName>
                                        </p:attrNameLst>
                                      </p:cBhvr>
                                      <p:tavLst>
                                        <p:tav tm="0">
                                          <p:val>
                                            <p:strVal val="#ppt_x"/>
                                          </p:val>
                                        </p:tav>
                                        <p:tav tm="100000">
                                          <p:val>
                                            <p:strVal val="#ppt_x"/>
                                          </p:val>
                                        </p:tav>
                                      </p:tavLst>
                                    </p:anim>
                                    <p:anim calcmode="lin" valueType="num">
                                      <p:cBhvr>
                                        <p:cTn id="127" dur="1000" fill="hold"/>
                                        <p:tgtEl>
                                          <p:spTgt spid="33"/>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0"/>
                                        <p:tgtEl>
                                          <p:spTgt spid="35"/>
                                        </p:tgtEl>
                                      </p:cBhvr>
                                    </p:animEffect>
                                    <p:anim calcmode="lin" valueType="num">
                                      <p:cBhvr>
                                        <p:cTn id="131" dur="1000" fill="hold"/>
                                        <p:tgtEl>
                                          <p:spTgt spid="35"/>
                                        </p:tgtEl>
                                        <p:attrNameLst>
                                          <p:attrName>ppt_x</p:attrName>
                                        </p:attrNameLst>
                                      </p:cBhvr>
                                      <p:tavLst>
                                        <p:tav tm="0">
                                          <p:val>
                                            <p:strVal val="#ppt_x"/>
                                          </p:val>
                                        </p:tav>
                                        <p:tav tm="100000">
                                          <p:val>
                                            <p:strVal val="#ppt_x"/>
                                          </p:val>
                                        </p:tav>
                                      </p:tavLst>
                                    </p:anim>
                                    <p:anim calcmode="lin" valueType="num">
                                      <p:cBhvr>
                                        <p:cTn id="132" dur="1000" fill="hold"/>
                                        <p:tgtEl>
                                          <p:spTgt spid="35"/>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fade">
                                      <p:cBhvr>
                                        <p:cTn id="135" dur="1000"/>
                                        <p:tgtEl>
                                          <p:spTgt spid="45"/>
                                        </p:tgtEl>
                                      </p:cBhvr>
                                    </p:animEffect>
                                    <p:anim calcmode="lin" valueType="num">
                                      <p:cBhvr>
                                        <p:cTn id="136" dur="1000" fill="hold"/>
                                        <p:tgtEl>
                                          <p:spTgt spid="45"/>
                                        </p:tgtEl>
                                        <p:attrNameLst>
                                          <p:attrName>ppt_x</p:attrName>
                                        </p:attrNameLst>
                                      </p:cBhvr>
                                      <p:tavLst>
                                        <p:tav tm="0">
                                          <p:val>
                                            <p:strVal val="#ppt_x"/>
                                          </p:val>
                                        </p:tav>
                                        <p:tav tm="100000">
                                          <p:val>
                                            <p:strVal val="#ppt_x"/>
                                          </p:val>
                                        </p:tav>
                                      </p:tavLst>
                                    </p:anim>
                                    <p:anim calcmode="lin" valueType="num">
                                      <p:cBhvr>
                                        <p:cTn id="13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grpId="0" nodeType="clickEffect">
                                  <p:stCondLst>
                                    <p:cond delay="0"/>
                                  </p:stCondLst>
                                  <p:childTnLst>
                                    <p:set>
                                      <p:cBhvr>
                                        <p:cTn id="141" dur="1" fill="hold">
                                          <p:stCondLst>
                                            <p:cond delay="0"/>
                                          </p:stCondLst>
                                        </p:cTn>
                                        <p:tgtEl>
                                          <p:spTgt spid="13"/>
                                        </p:tgtEl>
                                        <p:attrNameLst>
                                          <p:attrName>style.visibility</p:attrName>
                                        </p:attrNameLst>
                                      </p:cBhvr>
                                      <p:to>
                                        <p:strVal val="visible"/>
                                      </p:to>
                                    </p:set>
                                    <p:animEffect transition="in" filter="fade">
                                      <p:cBhvr>
                                        <p:cTn id="142" dur="1000"/>
                                        <p:tgtEl>
                                          <p:spTgt spid="13"/>
                                        </p:tgtEl>
                                      </p:cBhvr>
                                    </p:animEffect>
                                    <p:anim calcmode="lin" valueType="num">
                                      <p:cBhvr>
                                        <p:cTn id="143" dur="1000" fill="hold"/>
                                        <p:tgtEl>
                                          <p:spTgt spid="13"/>
                                        </p:tgtEl>
                                        <p:attrNameLst>
                                          <p:attrName>ppt_x</p:attrName>
                                        </p:attrNameLst>
                                      </p:cBhvr>
                                      <p:tavLst>
                                        <p:tav tm="0">
                                          <p:val>
                                            <p:strVal val="#ppt_x"/>
                                          </p:val>
                                        </p:tav>
                                        <p:tav tm="100000">
                                          <p:val>
                                            <p:strVal val="#ppt_x"/>
                                          </p:val>
                                        </p:tav>
                                      </p:tavLst>
                                    </p:anim>
                                    <p:anim calcmode="lin" valueType="num">
                                      <p:cBhvr>
                                        <p:cTn id="144" dur="1000" fill="hold"/>
                                        <p:tgtEl>
                                          <p:spTgt spid="13"/>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fade">
                                      <p:cBhvr>
                                        <p:cTn id="147" dur="1000"/>
                                        <p:tgtEl>
                                          <p:spTgt spid="37"/>
                                        </p:tgtEl>
                                      </p:cBhvr>
                                    </p:animEffect>
                                    <p:anim calcmode="lin" valueType="num">
                                      <p:cBhvr>
                                        <p:cTn id="148" dur="1000" fill="hold"/>
                                        <p:tgtEl>
                                          <p:spTgt spid="37"/>
                                        </p:tgtEl>
                                        <p:attrNameLst>
                                          <p:attrName>ppt_x</p:attrName>
                                        </p:attrNameLst>
                                      </p:cBhvr>
                                      <p:tavLst>
                                        <p:tav tm="0">
                                          <p:val>
                                            <p:strVal val="#ppt_x"/>
                                          </p:val>
                                        </p:tav>
                                        <p:tav tm="100000">
                                          <p:val>
                                            <p:strVal val="#ppt_x"/>
                                          </p:val>
                                        </p:tav>
                                      </p:tavLst>
                                    </p:anim>
                                    <p:anim calcmode="lin" valueType="num">
                                      <p:cBhvr>
                                        <p:cTn id="149" dur="1000" fill="hold"/>
                                        <p:tgtEl>
                                          <p:spTgt spid="37"/>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39"/>
                                        </p:tgtEl>
                                        <p:attrNameLst>
                                          <p:attrName>style.visibility</p:attrName>
                                        </p:attrNameLst>
                                      </p:cBhvr>
                                      <p:to>
                                        <p:strVal val="visible"/>
                                      </p:to>
                                    </p:set>
                                    <p:animEffect transition="in" filter="fade">
                                      <p:cBhvr>
                                        <p:cTn id="152" dur="1000"/>
                                        <p:tgtEl>
                                          <p:spTgt spid="39"/>
                                        </p:tgtEl>
                                      </p:cBhvr>
                                    </p:animEffect>
                                    <p:anim calcmode="lin" valueType="num">
                                      <p:cBhvr>
                                        <p:cTn id="153" dur="1000" fill="hold"/>
                                        <p:tgtEl>
                                          <p:spTgt spid="39"/>
                                        </p:tgtEl>
                                        <p:attrNameLst>
                                          <p:attrName>ppt_x</p:attrName>
                                        </p:attrNameLst>
                                      </p:cBhvr>
                                      <p:tavLst>
                                        <p:tav tm="0">
                                          <p:val>
                                            <p:strVal val="#ppt_x"/>
                                          </p:val>
                                        </p:tav>
                                        <p:tav tm="100000">
                                          <p:val>
                                            <p:strVal val="#ppt_x"/>
                                          </p:val>
                                        </p:tav>
                                      </p:tavLst>
                                    </p:anim>
                                    <p:anim calcmode="lin" valueType="num">
                                      <p:cBhvr>
                                        <p:cTn id="154" dur="1000" fill="hold"/>
                                        <p:tgtEl>
                                          <p:spTgt spid="39"/>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46"/>
                                        </p:tgtEl>
                                        <p:attrNameLst>
                                          <p:attrName>style.visibility</p:attrName>
                                        </p:attrNameLst>
                                      </p:cBhvr>
                                      <p:to>
                                        <p:strVal val="visible"/>
                                      </p:to>
                                    </p:set>
                                    <p:animEffect transition="in" filter="fade">
                                      <p:cBhvr>
                                        <p:cTn id="157" dur="1000"/>
                                        <p:tgtEl>
                                          <p:spTgt spid="46"/>
                                        </p:tgtEl>
                                      </p:cBhvr>
                                    </p:animEffect>
                                    <p:anim calcmode="lin" valueType="num">
                                      <p:cBhvr>
                                        <p:cTn id="158" dur="1000" fill="hold"/>
                                        <p:tgtEl>
                                          <p:spTgt spid="46"/>
                                        </p:tgtEl>
                                        <p:attrNameLst>
                                          <p:attrName>ppt_x</p:attrName>
                                        </p:attrNameLst>
                                      </p:cBhvr>
                                      <p:tavLst>
                                        <p:tav tm="0">
                                          <p:val>
                                            <p:strVal val="#ppt_x"/>
                                          </p:val>
                                        </p:tav>
                                        <p:tav tm="100000">
                                          <p:val>
                                            <p:strVal val="#ppt_x"/>
                                          </p:val>
                                        </p:tav>
                                      </p:tavLst>
                                    </p:anim>
                                    <p:anim calcmode="lin" valueType="num">
                                      <p:cBhvr>
                                        <p:cTn id="159" dur="1000" fill="hold"/>
                                        <p:tgtEl>
                                          <p:spTgt spid="46"/>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0"/>
                                        </p:tgtEl>
                                        <p:attrNameLst>
                                          <p:attrName>style.visibility</p:attrName>
                                        </p:attrNameLst>
                                      </p:cBhvr>
                                      <p:to>
                                        <p:strVal val="visible"/>
                                      </p:to>
                                    </p:set>
                                    <p:animEffect transition="in" filter="fade">
                                      <p:cBhvr>
                                        <p:cTn id="162" dur="1000"/>
                                        <p:tgtEl>
                                          <p:spTgt spid="50"/>
                                        </p:tgtEl>
                                      </p:cBhvr>
                                    </p:animEffect>
                                    <p:anim calcmode="lin" valueType="num">
                                      <p:cBhvr>
                                        <p:cTn id="163" dur="1000" fill="hold"/>
                                        <p:tgtEl>
                                          <p:spTgt spid="50"/>
                                        </p:tgtEl>
                                        <p:attrNameLst>
                                          <p:attrName>ppt_x</p:attrName>
                                        </p:attrNameLst>
                                      </p:cBhvr>
                                      <p:tavLst>
                                        <p:tav tm="0">
                                          <p:val>
                                            <p:strVal val="#ppt_x"/>
                                          </p:val>
                                        </p:tav>
                                        <p:tav tm="100000">
                                          <p:val>
                                            <p:strVal val="#ppt_x"/>
                                          </p:val>
                                        </p:tav>
                                      </p:tavLst>
                                    </p:anim>
                                    <p:anim calcmode="lin" valueType="num">
                                      <p:cBhvr>
                                        <p:cTn id="16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p:bldP spid="16" grpId="0"/>
      <p:bldP spid="41" grpId="0" animBg="1"/>
      <p:bldP spid="42" grpId="0" animBg="1"/>
      <p:bldP spid="43" grpId="0" animBg="1"/>
      <p:bldP spid="44" grpId="0" animBg="1"/>
      <p:bldP spid="45" grpId="0" animBg="1"/>
      <p:bldP spid="46" grpId="0" animBg="1"/>
      <p:bldP spid="47" grpId="0"/>
      <p:bldP spid="48" grpId="0"/>
      <p:bldP spid="49"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76468" y="2206266"/>
            <a:ext cx="3537022" cy="5502450"/>
            <a:chOff x="0" y="0"/>
            <a:chExt cx="4716029" cy="7336600"/>
          </a:xfrm>
        </p:grpSpPr>
        <p:sp>
          <p:nvSpPr>
            <p:cNvPr id="3" name="AutoShape 3"/>
            <p:cNvSpPr/>
            <p:nvPr/>
          </p:nvSpPr>
          <p:spPr>
            <a:xfrm>
              <a:off x="0" y="1785389"/>
              <a:ext cx="4716029" cy="5551211"/>
            </a:xfrm>
            <a:prstGeom prst="rect">
              <a:avLst/>
            </a:prstGeom>
            <a:solidFill>
              <a:srgbClr val="37C9EF"/>
            </a:solidFill>
          </p:spPr>
          <p:txBody>
            <a:bodyPr/>
            <a:lstStyle/>
            <a:p>
              <a:endParaRPr lang="en-US"/>
            </a:p>
          </p:txBody>
        </p:sp>
        <p:sp>
          <p:nvSpPr>
            <p:cNvPr id="4" name="AutoShape 4"/>
            <p:cNvSpPr/>
            <p:nvPr/>
          </p:nvSpPr>
          <p:spPr>
            <a:xfrm>
              <a:off x="0" y="0"/>
              <a:ext cx="4716029" cy="2265494"/>
            </a:xfrm>
            <a:prstGeom prst="rect">
              <a:avLst/>
            </a:prstGeom>
            <a:solidFill>
              <a:srgbClr val="FFFFFF"/>
            </a:solidFill>
          </p:spPr>
          <p:txBody>
            <a:bodyPr/>
            <a:lstStyle/>
            <a:p>
              <a:endParaRPr lang="en-US"/>
            </a:p>
          </p:txBody>
        </p:sp>
        <p:sp>
          <p:nvSpPr>
            <p:cNvPr id="5" name="Freeform 5"/>
            <p:cNvSpPr/>
            <p:nvPr/>
          </p:nvSpPr>
          <p:spPr>
            <a:xfrm>
              <a:off x="1005435" y="432811"/>
              <a:ext cx="2705158" cy="2705158"/>
            </a:xfrm>
            <a:custGeom>
              <a:avLst/>
              <a:gdLst/>
              <a:ahLst/>
              <a:cxnLst/>
              <a:rect l="l" t="t" r="r" b="b"/>
              <a:pathLst>
                <a:path w="2705158" h="2705158">
                  <a:moveTo>
                    <a:pt x="0" y="0"/>
                  </a:moveTo>
                  <a:lnTo>
                    <a:pt x="2705158" y="0"/>
                  </a:lnTo>
                  <a:lnTo>
                    <a:pt x="2705158" y="2705157"/>
                  </a:lnTo>
                  <a:lnTo>
                    <a:pt x="0" y="27051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229716" y="657860"/>
              <a:ext cx="2255060" cy="2255060"/>
            </a:xfrm>
            <a:custGeom>
              <a:avLst/>
              <a:gdLst/>
              <a:ahLst/>
              <a:cxnLst/>
              <a:rect l="l" t="t" r="r" b="b"/>
              <a:pathLst>
                <a:path w="2255060" h="2255060">
                  <a:moveTo>
                    <a:pt x="0" y="0"/>
                  </a:moveTo>
                  <a:lnTo>
                    <a:pt x="2255060" y="0"/>
                  </a:lnTo>
                  <a:lnTo>
                    <a:pt x="2255060" y="2255059"/>
                  </a:lnTo>
                  <a:lnTo>
                    <a:pt x="0" y="2255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7" name="Group 7"/>
          <p:cNvGrpSpPr/>
          <p:nvPr/>
        </p:nvGrpSpPr>
        <p:grpSpPr>
          <a:xfrm>
            <a:off x="14750978" y="2206266"/>
            <a:ext cx="3537022" cy="5502450"/>
            <a:chOff x="0" y="0"/>
            <a:chExt cx="4716029" cy="7336600"/>
          </a:xfrm>
        </p:grpSpPr>
        <p:sp>
          <p:nvSpPr>
            <p:cNvPr id="8" name="AutoShape 8"/>
            <p:cNvSpPr/>
            <p:nvPr/>
          </p:nvSpPr>
          <p:spPr>
            <a:xfrm>
              <a:off x="0" y="1785389"/>
              <a:ext cx="4716029" cy="5551211"/>
            </a:xfrm>
            <a:prstGeom prst="rect">
              <a:avLst/>
            </a:prstGeom>
            <a:solidFill>
              <a:srgbClr val="86EAE9"/>
            </a:solidFill>
          </p:spPr>
          <p:txBody>
            <a:bodyPr/>
            <a:lstStyle/>
            <a:p>
              <a:endParaRPr lang="en-US"/>
            </a:p>
          </p:txBody>
        </p:sp>
        <p:sp>
          <p:nvSpPr>
            <p:cNvPr id="9" name="AutoShape 9"/>
            <p:cNvSpPr/>
            <p:nvPr/>
          </p:nvSpPr>
          <p:spPr>
            <a:xfrm>
              <a:off x="0" y="0"/>
              <a:ext cx="4716029" cy="2265494"/>
            </a:xfrm>
            <a:prstGeom prst="rect">
              <a:avLst/>
            </a:prstGeom>
            <a:solidFill>
              <a:srgbClr val="FFFFFF"/>
            </a:solidFill>
          </p:spPr>
          <p:txBody>
            <a:bodyPr/>
            <a:lstStyle/>
            <a:p>
              <a:endParaRPr lang="en-US"/>
            </a:p>
          </p:txBody>
        </p:sp>
        <p:sp>
          <p:nvSpPr>
            <p:cNvPr id="10" name="Freeform 10"/>
            <p:cNvSpPr/>
            <p:nvPr/>
          </p:nvSpPr>
          <p:spPr>
            <a:xfrm>
              <a:off x="1005435" y="432811"/>
              <a:ext cx="2705158" cy="2705158"/>
            </a:xfrm>
            <a:custGeom>
              <a:avLst/>
              <a:gdLst/>
              <a:ahLst/>
              <a:cxnLst/>
              <a:rect l="l" t="t" r="r" b="b"/>
              <a:pathLst>
                <a:path w="2705158" h="2705158">
                  <a:moveTo>
                    <a:pt x="0" y="0"/>
                  </a:moveTo>
                  <a:lnTo>
                    <a:pt x="2705158" y="0"/>
                  </a:lnTo>
                  <a:lnTo>
                    <a:pt x="2705158" y="2705157"/>
                  </a:lnTo>
                  <a:lnTo>
                    <a:pt x="0" y="27051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1229716" y="657860"/>
              <a:ext cx="2255060" cy="2255060"/>
            </a:xfrm>
            <a:custGeom>
              <a:avLst/>
              <a:gdLst/>
              <a:ahLst/>
              <a:cxnLst/>
              <a:rect l="l" t="t" r="r" b="b"/>
              <a:pathLst>
                <a:path w="2255060" h="2255060">
                  <a:moveTo>
                    <a:pt x="0" y="0"/>
                  </a:moveTo>
                  <a:lnTo>
                    <a:pt x="2255060" y="0"/>
                  </a:lnTo>
                  <a:lnTo>
                    <a:pt x="2255060" y="2255059"/>
                  </a:lnTo>
                  <a:lnTo>
                    <a:pt x="0" y="22550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12" name="Group 12"/>
          <p:cNvGrpSpPr/>
          <p:nvPr/>
        </p:nvGrpSpPr>
        <p:grpSpPr>
          <a:xfrm>
            <a:off x="11063522" y="2206266"/>
            <a:ext cx="3537022" cy="5502450"/>
            <a:chOff x="0" y="0"/>
            <a:chExt cx="4716029" cy="7336600"/>
          </a:xfrm>
        </p:grpSpPr>
        <p:sp>
          <p:nvSpPr>
            <p:cNvPr id="13" name="AutoShape 13"/>
            <p:cNvSpPr/>
            <p:nvPr/>
          </p:nvSpPr>
          <p:spPr>
            <a:xfrm>
              <a:off x="0" y="1785389"/>
              <a:ext cx="4716029" cy="5551211"/>
            </a:xfrm>
            <a:prstGeom prst="rect">
              <a:avLst/>
            </a:prstGeom>
            <a:solidFill>
              <a:srgbClr val="3EDAD8"/>
            </a:solidFill>
          </p:spPr>
          <p:txBody>
            <a:bodyPr/>
            <a:lstStyle/>
            <a:p>
              <a:endParaRPr lang="en-US"/>
            </a:p>
          </p:txBody>
        </p:sp>
        <p:sp>
          <p:nvSpPr>
            <p:cNvPr id="14" name="AutoShape 14"/>
            <p:cNvSpPr/>
            <p:nvPr/>
          </p:nvSpPr>
          <p:spPr>
            <a:xfrm>
              <a:off x="0" y="0"/>
              <a:ext cx="4716029" cy="2265494"/>
            </a:xfrm>
            <a:prstGeom prst="rect">
              <a:avLst/>
            </a:prstGeom>
            <a:solidFill>
              <a:srgbClr val="FFFFFF"/>
            </a:solidFill>
          </p:spPr>
          <p:txBody>
            <a:bodyPr/>
            <a:lstStyle/>
            <a:p>
              <a:endParaRPr lang="en-US"/>
            </a:p>
          </p:txBody>
        </p:sp>
        <p:sp>
          <p:nvSpPr>
            <p:cNvPr id="15" name="Freeform 15"/>
            <p:cNvSpPr/>
            <p:nvPr/>
          </p:nvSpPr>
          <p:spPr>
            <a:xfrm>
              <a:off x="1005435" y="432811"/>
              <a:ext cx="2705158" cy="2705158"/>
            </a:xfrm>
            <a:custGeom>
              <a:avLst/>
              <a:gdLst/>
              <a:ahLst/>
              <a:cxnLst/>
              <a:rect l="l" t="t" r="r" b="b"/>
              <a:pathLst>
                <a:path w="2705158" h="2705158">
                  <a:moveTo>
                    <a:pt x="0" y="0"/>
                  </a:moveTo>
                  <a:lnTo>
                    <a:pt x="2705158" y="0"/>
                  </a:lnTo>
                  <a:lnTo>
                    <a:pt x="2705158" y="2705157"/>
                  </a:lnTo>
                  <a:lnTo>
                    <a:pt x="0" y="27051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a:off x="1229716" y="657860"/>
              <a:ext cx="2255060" cy="2255060"/>
            </a:xfrm>
            <a:custGeom>
              <a:avLst/>
              <a:gdLst/>
              <a:ahLst/>
              <a:cxnLst/>
              <a:rect l="l" t="t" r="r" b="b"/>
              <a:pathLst>
                <a:path w="2255060" h="2255060">
                  <a:moveTo>
                    <a:pt x="0" y="0"/>
                  </a:moveTo>
                  <a:lnTo>
                    <a:pt x="2255060" y="0"/>
                  </a:lnTo>
                  <a:lnTo>
                    <a:pt x="2255060" y="2255059"/>
                  </a:lnTo>
                  <a:lnTo>
                    <a:pt x="0" y="22550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7" name="Group 17"/>
          <p:cNvGrpSpPr/>
          <p:nvPr/>
        </p:nvGrpSpPr>
        <p:grpSpPr>
          <a:xfrm>
            <a:off x="3736048" y="2206266"/>
            <a:ext cx="3537022" cy="5502450"/>
            <a:chOff x="0" y="0"/>
            <a:chExt cx="4716029" cy="7336600"/>
          </a:xfrm>
        </p:grpSpPr>
        <p:sp>
          <p:nvSpPr>
            <p:cNvPr id="18" name="AutoShape 18"/>
            <p:cNvSpPr/>
            <p:nvPr/>
          </p:nvSpPr>
          <p:spPr>
            <a:xfrm>
              <a:off x="0" y="1785389"/>
              <a:ext cx="4716029" cy="5551211"/>
            </a:xfrm>
            <a:prstGeom prst="rect">
              <a:avLst/>
            </a:prstGeom>
            <a:solidFill>
              <a:srgbClr val="2C92D5"/>
            </a:solidFill>
          </p:spPr>
          <p:txBody>
            <a:bodyPr/>
            <a:lstStyle/>
            <a:p>
              <a:endParaRPr lang="en-US"/>
            </a:p>
          </p:txBody>
        </p:sp>
        <p:sp>
          <p:nvSpPr>
            <p:cNvPr id="19" name="AutoShape 19"/>
            <p:cNvSpPr/>
            <p:nvPr/>
          </p:nvSpPr>
          <p:spPr>
            <a:xfrm>
              <a:off x="0" y="0"/>
              <a:ext cx="4716029" cy="2265494"/>
            </a:xfrm>
            <a:prstGeom prst="rect">
              <a:avLst/>
            </a:prstGeom>
            <a:solidFill>
              <a:srgbClr val="FFFFFF"/>
            </a:solidFill>
          </p:spPr>
          <p:txBody>
            <a:bodyPr/>
            <a:lstStyle/>
            <a:p>
              <a:endParaRPr lang="en-US"/>
            </a:p>
          </p:txBody>
        </p:sp>
        <p:sp>
          <p:nvSpPr>
            <p:cNvPr id="20" name="Freeform 20"/>
            <p:cNvSpPr/>
            <p:nvPr/>
          </p:nvSpPr>
          <p:spPr>
            <a:xfrm>
              <a:off x="1005435" y="432811"/>
              <a:ext cx="2705158" cy="2705158"/>
            </a:xfrm>
            <a:custGeom>
              <a:avLst/>
              <a:gdLst/>
              <a:ahLst/>
              <a:cxnLst/>
              <a:rect l="l" t="t" r="r" b="b"/>
              <a:pathLst>
                <a:path w="2705158" h="2705158">
                  <a:moveTo>
                    <a:pt x="0" y="0"/>
                  </a:moveTo>
                  <a:lnTo>
                    <a:pt x="2705158" y="0"/>
                  </a:lnTo>
                  <a:lnTo>
                    <a:pt x="2705158" y="2705157"/>
                  </a:lnTo>
                  <a:lnTo>
                    <a:pt x="0" y="27051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1229716" y="657860"/>
              <a:ext cx="2255060" cy="2255060"/>
            </a:xfrm>
            <a:custGeom>
              <a:avLst/>
              <a:gdLst/>
              <a:ahLst/>
              <a:cxnLst/>
              <a:rect l="l" t="t" r="r" b="b"/>
              <a:pathLst>
                <a:path w="2255060" h="2255060">
                  <a:moveTo>
                    <a:pt x="0" y="0"/>
                  </a:moveTo>
                  <a:lnTo>
                    <a:pt x="2255060" y="0"/>
                  </a:lnTo>
                  <a:lnTo>
                    <a:pt x="2255060" y="2255059"/>
                  </a:lnTo>
                  <a:lnTo>
                    <a:pt x="0" y="225505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grpSp>
        <p:nvGrpSpPr>
          <p:cNvPr id="22" name="Group 22"/>
          <p:cNvGrpSpPr/>
          <p:nvPr/>
        </p:nvGrpSpPr>
        <p:grpSpPr>
          <a:xfrm>
            <a:off x="0" y="2206266"/>
            <a:ext cx="3537022" cy="5502450"/>
            <a:chOff x="0" y="0"/>
            <a:chExt cx="4716029" cy="7336600"/>
          </a:xfrm>
        </p:grpSpPr>
        <p:sp>
          <p:nvSpPr>
            <p:cNvPr id="23" name="AutoShape 23"/>
            <p:cNvSpPr/>
            <p:nvPr/>
          </p:nvSpPr>
          <p:spPr>
            <a:xfrm>
              <a:off x="0" y="1785389"/>
              <a:ext cx="4716029" cy="5551211"/>
            </a:xfrm>
            <a:prstGeom prst="rect">
              <a:avLst/>
            </a:prstGeom>
            <a:solidFill>
              <a:srgbClr val="13538A"/>
            </a:solidFill>
          </p:spPr>
          <p:txBody>
            <a:bodyPr/>
            <a:lstStyle/>
            <a:p>
              <a:endParaRPr lang="en-US"/>
            </a:p>
          </p:txBody>
        </p:sp>
        <p:sp>
          <p:nvSpPr>
            <p:cNvPr id="24" name="AutoShape 24"/>
            <p:cNvSpPr/>
            <p:nvPr/>
          </p:nvSpPr>
          <p:spPr>
            <a:xfrm>
              <a:off x="0" y="0"/>
              <a:ext cx="4716029" cy="2265494"/>
            </a:xfrm>
            <a:prstGeom prst="rect">
              <a:avLst/>
            </a:prstGeom>
            <a:solidFill>
              <a:srgbClr val="FFFFFF"/>
            </a:solidFill>
          </p:spPr>
          <p:txBody>
            <a:bodyPr/>
            <a:lstStyle/>
            <a:p>
              <a:endParaRPr lang="en-US"/>
            </a:p>
          </p:txBody>
        </p:sp>
        <p:sp>
          <p:nvSpPr>
            <p:cNvPr id="25" name="Freeform 25"/>
            <p:cNvSpPr/>
            <p:nvPr/>
          </p:nvSpPr>
          <p:spPr>
            <a:xfrm>
              <a:off x="1005435" y="432811"/>
              <a:ext cx="2705158" cy="2705158"/>
            </a:xfrm>
            <a:custGeom>
              <a:avLst/>
              <a:gdLst/>
              <a:ahLst/>
              <a:cxnLst/>
              <a:rect l="l" t="t" r="r" b="b"/>
              <a:pathLst>
                <a:path w="2705158" h="2705158">
                  <a:moveTo>
                    <a:pt x="0" y="0"/>
                  </a:moveTo>
                  <a:lnTo>
                    <a:pt x="2705158" y="0"/>
                  </a:lnTo>
                  <a:lnTo>
                    <a:pt x="2705158" y="2705157"/>
                  </a:lnTo>
                  <a:lnTo>
                    <a:pt x="0" y="27051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Freeform 26"/>
            <p:cNvSpPr/>
            <p:nvPr/>
          </p:nvSpPr>
          <p:spPr>
            <a:xfrm>
              <a:off x="1229716" y="657860"/>
              <a:ext cx="2255060" cy="2255060"/>
            </a:xfrm>
            <a:custGeom>
              <a:avLst/>
              <a:gdLst/>
              <a:ahLst/>
              <a:cxnLst/>
              <a:rect l="l" t="t" r="r" b="b"/>
              <a:pathLst>
                <a:path w="2255060" h="2255060">
                  <a:moveTo>
                    <a:pt x="0" y="0"/>
                  </a:moveTo>
                  <a:lnTo>
                    <a:pt x="2255060" y="0"/>
                  </a:lnTo>
                  <a:lnTo>
                    <a:pt x="2255060" y="2255059"/>
                  </a:lnTo>
                  <a:lnTo>
                    <a:pt x="0" y="225505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27" name="Group 27"/>
          <p:cNvGrpSpPr/>
          <p:nvPr/>
        </p:nvGrpSpPr>
        <p:grpSpPr>
          <a:xfrm>
            <a:off x="0" y="0"/>
            <a:ext cx="18288000" cy="1459797"/>
            <a:chOff x="0" y="0"/>
            <a:chExt cx="24384000" cy="1946396"/>
          </a:xfrm>
        </p:grpSpPr>
        <p:grpSp>
          <p:nvGrpSpPr>
            <p:cNvPr id="28" name="Group 28"/>
            <p:cNvGrpSpPr/>
            <p:nvPr/>
          </p:nvGrpSpPr>
          <p:grpSpPr>
            <a:xfrm>
              <a:off x="0" y="0"/>
              <a:ext cx="24384000" cy="1946396"/>
              <a:chOff x="0" y="0"/>
              <a:chExt cx="4816593" cy="384473"/>
            </a:xfrm>
          </p:grpSpPr>
          <p:sp>
            <p:nvSpPr>
              <p:cNvPr id="29" name="Freeform 29"/>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30" name="TextBox 30"/>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31" name="Freeform 31"/>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14"/>
              <a:stretch>
                <a:fillRect/>
              </a:stretch>
            </a:blipFill>
          </p:spPr>
          <p:txBody>
            <a:bodyPr/>
            <a:lstStyle/>
            <a:p>
              <a:endParaRPr lang="en-US"/>
            </a:p>
          </p:txBody>
        </p:sp>
        <p:sp>
          <p:nvSpPr>
            <p:cNvPr id="32" name="Freeform 32"/>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15"/>
              <a:stretch>
                <a:fillRect/>
              </a:stretch>
            </a:blipFill>
          </p:spPr>
          <p:txBody>
            <a:bodyPr/>
            <a:lstStyle/>
            <a:p>
              <a:endParaRPr lang="en-US"/>
            </a:p>
          </p:txBody>
        </p:sp>
        <p:sp>
          <p:nvSpPr>
            <p:cNvPr id="33" name="TextBox 33"/>
            <p:cNvSpPr txBox="1"/>
            <p:nvPr/>
          </p:nvSpPr>
          <p:spPr>
            <a:xfrm>
              <a:off x="2992927" y="514940"/>
              <a:ext cx="21195632"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CÁC THÀNH PHẦN CỦA HỆ THỐNG ILS</a:t>
              </a:r>
            </a:p>
          </p:txBody>
        </p:sp>
      </p:grpSp>
      <p:sp>
        <p:nvSpPr>
          <p:cNvPr id="34" name="Freeform 34"/>
          <p:cNvSpPr/>
          <p:nvPr/>
        </p:nvSpPr>
        <p:spPr>
          <a:xfrm>
            <a:off x="1340856" y="3014602"/>
            <a:ext cx="1050798" cy="1061413"/>
          </a:xfrm>
          <a:custGeom>
            <a:avLst/>
            <a:gdLst/>
            <a:ahLst/>
            <a:cxnLst/>
            <a:rect l="l" t="t" r="r" b="b"/>
            <a:pathLst>
              <a:path w="1050798" h="1061413">
                <a:moveTo>
                  <a:pt x="0" y="0"/>
                </a:moveTo>
                <a:lnTo>
                  <a:pt x="1050798" y="0"/>
                </a:lnTo>
                <a:lnTo>
                  <a:pt x="1050798" y="1061412"/>
                </a:lnTo>
                <a:lnTo>
                  <a:pt x="0" y="106141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5" name="Freeform 35"/>
          <p:cNvSpPr/>
          <p:nvPr/>
        </p:nvSpPr>
        <p:spPr>
          <a:xfrm>
            <a:off x="4857324" y="2919086"/>
            <a:ext cx="1196482" cy="1243098"/>
          </a:xfrm>
          <a:custGeom>
            <a:avLst/>
            <a:gdLst/>
            <a:ahLst/>
            <a:cxnLst/>
            <a:rect l="l" t="t" r="r" b="b"/>
            <a:pathLst>
              <a:path w="1196482" h="1243098">
                <a:moveTo>
                  <a:pt x="0" y="0"/>
                </a:moveTo>
                <a:lnTo>
                  <a:pt x="1196482" y="0"/>
                </a:lnTo>
                <a:lnTo>
                  <a:pt x="1196482" y="1243098"/>
                </a:lnTo>
                <a:lnTo>
                  <a:pt x="0" y="124309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6" name="Freeform 36"/>
          <p:cNvSpPr/>
          <p:nvPr/>
        </p:nvSpPr>
        <p:spPr>
          <a:xfrm>
            <a:off x="12237464" y="2910759"/>
            <a:ext cx="1114275" cy="1165255"/>
          </a:xfrm>
          <a:custGeom>
            <a:avLst/>
            <a:gdLst/>
            <a:ahLst/>
            <a:cxnLst/>
            <a:rect l="l" t="t" r="r" b="b"/>
            <a:pathLst>
              <a:path w="1114275" h="1165255">
                <a:moveTo>
                  <a:pt x="0" y="0"/>
                </a:moveTo>
                <a:lnTo>
                  <a:pt x="1114275" y="0"/>
                </a:lnTo>
                <a:lnTo>
                  <a:pt x="1114275" y="1165255"/>
                </a:lnTo>
                <a:lnTo>
                  <a:pt x="0" y="1165255"/>
                </a:lnTo>
                <a:lnTo>
                  <a:pt x="0" y="0"/>
                </a:lnTo>
                <a:close/>
              </a:path>
            </a:pathLst>
          </a:custGeom>
          <a:blipFill>
            <a:blip r:embed="rId20"/>
            <a:stretch>
              <a:fillRect/>
            </a:stretch>
          </a:blipFill>
        </p:spPr>
        <p:txBody>
          <a:bodyPr/>
          <a:lstStyle/>
          <a:p>
            <a:endParaRPr lang="en-US"/>
          </a:p>
        </p:txBody>
      </p:sp>
      <p:sp>
        <p:nvSpPr>
          <p:cNvPr id="37" name="Freeform 37"/>
          <p:cNvSpPr/>
          <p:nvPr/>
        </p:nvSpPr>
        <p:spPr>
          <a:xfrm>
            <a:off x="8519476" y="3050800"/>
            <a:ext cx="1089205" cy="1025214"/>
          </a:xfrm>
          <a:custGeom>
            <a:avLst/>
            <a:gdLst/>
            <a:ahLst/>
            <a:cxnLst/>
            <a:rect l="l" t="t" r="r" b="b"/>
            <a:pathLst>
              <a:path w="1089205" h="1025214">
                <a:moveTo>
                  <a:pt x="0" y="0"/>
                </a:moveTo>
                <a:lnTo>
                  <a:pt x="1089205" y="0"/>
                </a:lnTo>
                <a:lnTo>
                  <a:pt x="1089205" y="1025214"/>
                </a:lnTo>
                <a:lnTo>
                  <a:pt x="0" y="102521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8" name="Freeform 38"/>
          <p:cNvSpPr/>
          <p:nvPr/>
        </p:nvSpPr>
        <p:spPr>
          <a:xfrm>
            <a:off x="15895944" y="2910759"/>
            <a:ext cx="1076084" cy="1076084"/>
          </a:xfrm>
          <a:custGeom>
            <a:avLst/>
            <a:gdLst/>
            <a:ahLst/>
            <a:cxnLst/>
            <a:rect l="l" t="t" r="r" b="b"/>
            <a:pathLst>
              <a:path w="1076084" h="1076084">
                <a:moveTo>
                  <a:pt x="0" y="0"/>
                </a:moveTo>
                <a:lnTo>
                  <a:pt x="1076083" y="0"/>
                </a:lnTo>
                <a:lnTo>
                  <a:pt x="1076083" y="1076084"/>
                </a:lnTo>
                <a:lnTo>
                  <a:pt x="0" y="107608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39" name="TextBox 39"/>
          <p:cNvSpPr txBox="1"/>
          <p:nvPr/>
        </p:nvSpPr>
        <p:spPr>
          <a:xfrm>
            <a:off x="225788" y="5602422"/>
            <a:ext cx="3085446" cy="438150"/>
          </a:xfrm>
          <a:prstGeom prst="rect">
            <a:avLst/>
          </a:prstGeom>
        </p:spPr>
        <p:txBody>
          <a:bodyPr lIns="0" tIns="0" rIns="0" bIns="0" rtlCol="0" anchor="t">
            <a:spAutoFit/>
          </a:bodyPr>
          <a:lstStyle/>
          <a:p>
            <a:pPr algn="ctr">
              <a:lnSpc>
                <a:spcPts val="3359"/>
              </a:lnSpc>
            </a:pPr>
            <a:r>
              <a:rPr lang="en-US" sz="2799" b="1" spc="279">
                <a:solidFill>
                  <a:srgbClr val="FFFFFF"/>
                </a:solidFill>
                <a:latin typeface="Arimo Bold"/>
                <a:ea typeface="Arimo Bold"/>
                <a:cs typeface="Arimo Bold"/>
                <a:sym typeface="Arimo Bold"/>
              </a:rPr>
              <a:t>CATALOGING</a:t>
            </a:r>
          </a:p>
        </p:txBody>
      </p:sp>
      <p:sp>
        <p:nvSpPr>
          <p:cNvPr id="40" name="TextBox 40"/>
          <p:cNvSpPr txBox="1"/>
          <p:nvPr/>
        </p:nvSpPr>
        <p:spPr>
          <a:xfrm>
            <a:off x="225788" y="6261145"/>
            <a:ext cx="3085446" cy="478446"/>
          </a:xfrm>
          <a:prstGeom prst="rect">
            <a:avLst/>
          </a:prstGeom>
        </p:spPr>
        <p:txBody>
          <a:bodyPr lIns="0" tIns="0" rIns="0" bIns="0" rtlCol="0" anchor="t">
            <a:spAutoFit/>
          </a:bodyPr>
          <a:lstStyle/>
          <a:p>
            <a:pPr algn="ctr">
              <a:lnSpc>
                <a:spcPts val="3898"/>
              </a:lnSpc>
            </a:pPr>
            <a:r>
              <a:rPr lang="en-US" sz="2598">
                <a:solidFill>
                  <a:srgbClr val="FFFFFF"/>
                </a:solidFill>
                <a:latin typeface="Arimo"/>
                <a:ea typeface="Arimo"/>
                <a:cs typeface="Arimo"/>
                <a:sym typeface="Arimo"/>
              </a:rPr>
              <a:t>Quản lý biên mục</a:t>
            </a:r>
          </a:p>
        </p:txBody>
      </p:sp>
      <p:sp>
        <p:nvSpPr>
          <p:cNvPr id="41" name="TextBox 41"/>
          <p:cNvSpPr txBox="1"/>
          <p:nvPr/>
        </p:nvSpPr>
        <p:spPr>
          <a:xfrm>
            <a:off x="3912842" y="5602422"/>
            <a:ext cx="3085446" cy="438150"/>
          </a:xfrm>
          <a:prstGeom prst="rect">
            <a:avLst/>
          </a:prstGeom>
        </p:spPr>
        <p:txBody>
          <a:bodyPr lIns="0" tIns="0" rIns="0" bIns="0" rtlCol="0" anchor="t">
            <a:spAutoFit/>
          </a:bodyPr>
          <a:lstStyle/>
          <a:p>
            <a:pPr algn="ctr">
              <a:lnSpc>
                <a:spcPts val="3359"/>
              </a:lnSpc>
            </a:pPr>
            <a:r>
              <a:rPr lang="en-US" sz="2799" b="1" spc="279">
                <a:solidFill>
                  <a:srgbClr val="FFFFFF"/>
                </a:solidFill>
                <a:latin typeface="Arimo Bold"/>
                <a:ea typeface="Arimo Bold"/>
                <a:cs typeface="Arimo Bold"/>
                <a:sym typeface="Arimo Bold"/>
              </a:rPr>
              <a:t>CIRCULATION</a:t>
            </a:r>
          </a:p>
        </p:txBody>
      </p:sp>
      <p:sp>
        <p:nvSpPr>
          <p:cNvPr id="42" name="TextBox 42"/>
          <p:cNvSpPr txBox="1"/>
          <p:nvPr/>
        </p:nvSpPr>
        <p:spPr>
          <a:xfrm>
            <a:off x="3912842" y="6261145"/>
            <a:ext cx="3085446" cy="478446"/>
          </a:xfrm>
          <a:prstGeom prst="rect">
            <a:avLst/>
          </a:prstGeom>
        </p:spPr>
        <p:txBody>
          <a:bodyPr lIns="0" tIns="0" rIns="0" bIns="0" rtlCol="0" anchor="t">
            <a:spAutoFit/>
          </a:bodyPr>
          <a:lstStyle/>
          <a:p>
            <a:pPr algn="ctr">
              <a:lnSpc>
                <a:spcPts val="3898"/>
              </a:lnSpc>
            </a:pPr>
            <a:r>
              <a:rPr lang="en-US" sz="2598">
                <a:solidFill>
                  <a:srgbClr val="FFFFFF"/>
                </a:solidFill>
                <a:latin typeface="Arimo"/>
                <a:ea typeface="Arimo"/>
                <a:cs typeface="Arimo"/>
                <a:sym typeface="Arimo"/>
              </a:rPr>
              <a:t>Quản lý lưu thông </a:t>
            </a:r>
          </a:p>
        </p:txBody>
      </p:sp>
      <p:sp>
        <p:nvSpPr>
          <p:cNvPr id="43" name="TextBox 43"/>
          <p:cNvSpPr txBox="1"/>
          <p:nvPr/>
        </p:nvSpPr>
        <p:spPr>
          <a:xfrm>
            <a:off x="7601853" y="5602422"/>
            <a:ext cx="3085446" cy="438150"/>
          </a:xfrm>
          <a:prstGeom prst="rect">
            <a:avLst/>
          </a:prstGeom>
        </p:spPr>
        <p:txBody>
          <a:bodyPr lIns="0" tIns="0" rIns="0" bIns="0" rtlCol="0" anchor="t">
            <a:spAutoFit/>
          </a:bodyPr>
          <a:lstStyle/>
          <a:p>
            <a:pPr algn="ctr">
              <a:lnSpc>
                <a:spcPts val="3359"/>
              </a:lnSpc>
            </a:pPr>
            <a:r>
              <a:rPr lang="en-US" sz="2799" b="1" spc="279">
                <a:solidFill>
                  <a:srgbClr val="FFFFFF"/>
                </a:solidFill>
                <a:latin typeface="Arimo Bold"/>
                <a:ea typeface="Arimo Bold"/>
                <a:cs typeface="Arimo Bold"/>
                <a:sym typeface="Arimo Bold"/>
              </a:rPr>
              <a:t>ACQUISITIONS</a:t>
            </a:r>
          </a:p>
        </p:txBody>
      </p:sp>
      <p:sp>
        <p:nvSpPr>
          <p:cNvPr id="44" name="TextBox 44"/>
          <p:cNvSpPr txBox="1"/>
          <p:nvPr/>
        </p:nvSpPr>
        <p:spPr>
          <a:xfrm>
            <a:off x="7601853" y="6261145"/>
            <a:ext cx="3085446" cy="970189"/>
          </a:xfrm>
          <a:prstGeom prst="rect">
            <a:avLst/>
          </a:prstGeom>
        </p:spPr>
        <p:txBody>
          <a:bodyPr lIns="0" tIns="0" rIns="0" bIns="0" rtlCol="0" anchor="t">
            <a:spAutoFit/>
          </a:bodyPr>
          <a:lstStyle/>
          <a:p>
            <a:pPr algn="ctr">
              <a:lnSpc>
                <a:spcPts val="3898"/>
              </a:lnSpc>
            </a:pPr>
            <a:r>
              <a:rPr lang="en-US" sz="2598">
                <a:solidFill>
                  <a:srgbClr val="FFFFFF"/>
                </a:solidFill>
                <a:latin typeface="Arimo"/>
                <a:ea typeface="Arimo"/>
                <a:cs typeface="Arimo"/>
                <a:sym typeface="Arimo"/>
              </a:rPr>
              <a:t>Quản lý giao dịch </a:t>
            </a:r>
          </a:p>
          <a:p>
            <a:pPr algn="ctr">
              <a:lnSpc>
                <a:spcPts val="3898"/>
              </a:lnSpc>
            </a:pPr>
            <a:r>
              <a:rPr lang="en-US" sz="2598">
                <a:solidFill>
                  <a:srgbClr val="FFFFFF"/>
                </a:solidFill>
                <a:latin typeface="Arimo"/>
                <a:ea typeface="Arimo"/>
                <a:cs typeface="Arimo"/>
                <a:sym typeface="Arimo"/>
              </a:rPr>
              <a:t>tài liệu</a:t>
            </a:r>
          </a:p>
        </p:txBody>
      </p:sp>
      <p:sp>
        <p:nvSpPr>
          <p:cNvPr id="45" name="TextBox 45"/>
          <p:cNvSpPr txBox="1"/>
          <p:nvPr/>
        </p:nvSpPr>
        <p:spPr>
          <a:xfrm>
            <a:off x="11284964" y="5183322"/>
            <a:ext cx="3085446" cy="857250"/>
          </a:xfrm>
          <a:prstGeom prst="rect">
            <a:avLst/>
          </a:prstGeom>
        </p:spPr>
        <p:txBody>
          <a:bodyPr lIns="0" tIns="0" rIns="0" bIns="0" rtlCol="0" anchor="t">
            <a:spAutoFit/>
          </a:bodyPr>
          <a:lstStyle/>
          <a:p>
            <a:pPr algn="ctr">
              <a:lnSpc>
                <a:spcPts val="3359"/>
              </a:lnSpc>
            </a:pPr>
            <a:r>
              <a:rPr lang="en-US" sz="2799" b="1" spc="279">
                <a:solidFill>
                  <a:srgbClr val="FFFFFF"/>
                </a:solidFill>
                <a:latin typeface="Arimo Bold"/>
                <a:ea typeface="Arimo Bold"/>
                <a:cs typeface="Arimo Bold"/>
                <a:sym typeface="Arimo Bold"/>
              </a:rPr>
              <a:t>SERIALS MANAGEMENT</a:t>
            </a:r>
          </a:p>
        </p:txBody>
      </p:sp>
      <p:sp>
        <p:nvSpPr>
          <p:cNvPr id="46" name="TextBox 46"/>
          <p:cNvSpPr txBox="1"/>
          <p:nvPr/>
        </p:nvSpPr>
        <p:spPr>
          <a:xfrm>
            <a:off x="11284964" y="6261145"/>
            <a:ext cx="3085446" cy="970189"/>
          </a:xfrm>
          <a:prstGeom prst="rect">
            <a:avLst/>
          </a:prstGeom>
        </p:spPr>
        <p:txBody>
          <a:bodyPr lIns="0" tIns="0" rIns="0" bIns="0" rtlCol="0" anchor="t">
            <a:spAutoFit/>
          </a:bodyPr>
          <a:lstStyle/>
          <a:p>
            <a:pPr algn="ctr">
              <a:lnSpc>
                <a:spcPts val="3898"/>
              </a:lnSpc>
            </a:pPr>
            <a:r>
              <a:rPr lang="en-US" sz="2598">
                <a:solidFill>
                  <a:srgbClr val="FFFFFF"/>
                </a:solidFill>
                <a:latin typeface="Arimo"/>
                <a:ea typeface="Arimo"/>
                <a:cs typeface="Arimo"/>
                <a:sym typeface="Arimo"/>
              </a:rPr>
              <a:t>Quản lý ấn phẩm định kỳ </a:t>
            </a:r>
          </a:p>
        </p:txBody>
      </p:sp>
      <p:sp>
        <p:nvSpPr>
          <p:cNvPr id="47" name="TextBox 47"/>
          <p:cNvSpPr txBox="1"/>
          <p:nvPr/>
        </p:nvSpPr>
        <p:spPr>
          <a:xfrm>
            <a:off x="14972019" y="5602422"/>
            <a:ext cx="3085446" cy="438150"/>
          </a:xfrm>
          <a:prstGeom prst="rect">
            <a:avLst/>
          </a:prstGeom>
        </p:spPr>
        <p:txBody>
          <a:bodyPr lIns="0" tIns="0" rIns="0" bIns="0" rtlCol="0" anchor="t">
            <a:spAutoFit/>
          </a:bodyPr>
          <a:lstStyle/>
          <a:p>
            <a:pPr algn="ctr">
              <a:lnSpc>
                <a:spcPts val="3359"/>
              </a:lnSpc>
            </a:pPr>
            <a:r>
              <a:rPr lang="en-US" sz="2799" b="1" spc="279">
                <a:solidFill>
                  <a:srgbClr val="FFFFFF"/>
                </a:solidFill>
                <a:latin typeface="Arimo Bold"/>
                <a:ea typeface="Arimo Bold"/>
                <a:cs typeface="Arimo Bold"/>
                <a:sym typeface="Arimo Bold"/>
              </a:rPr>
              <a:t>OPAC</a:t>
            </a:r>
          </a:p>
        </p:txBody>
      </p:sp>
      <p:sp>
        <p:nvSpPr>
          <p:cNvPr id="48" name="TextBox 48"/>
          <p:cNvSpPr txBox="1"/>
          <p:nvPr/>
        </p:nvSpPr>
        <p:spPr>
          <a:xfrm>
            <a:off x="14972019" y="6261145"/>
            <a:ext cx="3085446" cy="970189"/>
          </a:xfrm>
          <a:prstGeom prst="rect">
            <a:avLst/>
          </a:prstGeom>
        </p:spPr>
        <p:txBody>
          <a:bodyPr lIns="0" tIns="0" rIns="0" bIns="0" rtlCol="0" anchor="t">
            <a:spAutoFit/>
          </a:bodyPr>
          <a:lstStyle/>
          <a:p>
            <a:pPr algn="ctr">
              <a:lnSpc>
                <a:spcPts val="3898"/>
              </a:lnSpc>
            </a:pPr>
            <a:r>
              <a:rPr lang="en-US" sz="2598">
                <a:solidFill>
                  <a:srgbClr val="FFFFFF"/>
                </a:solidFill>
                <a:latin typeface="Arimo"/>
                <a:ea typeface="Arimo"/>
                <a:cs typeface="Arimo"/>
                <a:sym typeface="Arimo"/>
              </a:rPr>
              <a:t>Cổng truy cập công khai trực tuyến</a:t>
            </a:r>
          </a:p>
        </p:txBody>
      </p:sp>
      <p:sp>
        <p:nvSpPr>
          <p:cNvPr id="49" name="TextBox 49"/>
          <p:cNvSpPr txBox="1"/>
          <p:nvPr/>
        </p:nvSpPr>
        <p:spPr>
          <a:xfrm>
            <a:off x="17588908" y="9305987"/>
            <a:ext cx="197842"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ea typeface="Arimo"/>
                <a:cs typeface="Arimo"/>
                <a:sym typeface="Arimo"/>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0"/>
                                        <p:tgtEl>
                                          <p:spTgt spid="35"/>
                                        </p:tgtEl>
                                      </p:cBhvr>
                                    </p:animEffect>
                                    <p:anim calcmode="lin" valueType="num">
                                      <p:cBhvr>
                                        <p:cTn id="30" dur="1000" fill="hold"/>
                                        <p:tgtEl>
                                          <p:spTgt spid="35"/>
                                        </p:tgtEl>
                                        <p:attrNameLst>
                                          <p:attrName>ppt_x</p:attrName>
                                        </p:attrNameLst>
                                      </p:cBhvr>
                                      <p:tavLst>
                                        <p:tav tm="0">
                                          <p:val>
                                            <p:strVal val="#ppt_x"/>
                                          </p:val>
                                        </p:tav>
                                        <p:tav tm="100000">
                                          <p:val>
                                            <p:strVal val="#ppt_x"/>
                                          </p:val>
                                        </p:tav>
                                      </p:tavLst>
                                    </p:anim>
                                    <p:anim calcmode="lin" valueType="num">
                                      <p:cBhvr>
                                        <p:cTn id="31" dur="1000" fill="hold"/>
                                        <p:tgtEl>
                                          <p:spTgt spid="3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1000"/>
                                        <p:tgtEl>
                                          <p:spTgt spid="42"/>
                                        </p:tgtEl>
                                      </p:cBhvr>
                                    </p:animEffect>
                                    <p:anim calcmode="lin" valueType="num">
                                      <p:cBhvr>
                                        <p:cTn id="40" dur="1000" fill="hold"/>
                                        <p:tgtEl>
                                          <p:spTgt spid="42"/>
                                        </p:tgtEl>
                                        <p:attrNameLst>
                                          <p:attrName>ppt_x</p:attrName>
                                        </p:attrNameLst>
                                      </p:cBhvr>
                                      <p:tavLst>
                                        <p:tav tm="0">
                                          <p:val>
                                            <p:strVal val="#ppt_x"/>
                                          </p:val>
                                        </p:tav>
                                        <p:tav tm="100000">
                                          <p:val>
                                            <p:strVal val="#ppt_x"/>
                                          </p:val>
                                        </p:tav>
                                      </p:tavLst>
                                    </p:anim>
                                    <p:anim calcmode="lin" valueType="num">
                                      <p:cBhvr>
                                        <p:cTn id="41" dur="1000" fill="hold"/>
                                        <p:tgtEl>
                                          <p:spTgt spid="4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1000"/>
                                        <p:tgtEl>
                                          <p:spTgt spid="37"/>
                                        </p:tgtEl>
                                      </p:cBhvr>
                                    </p:animEffect>
                                    <p:anim calcmode="lin" valueType="num">
                                      <p:cBhvr>
                                        <p:cTn id="52" dur="1000" fill="hold"/>
                                        <p:tgtEl>
                                          <p:spTgt spid="37"/>
                                        </p:tgtEl>
                                        <p:attrNameLst>
                                          <p:attrName>ppt_x</p:attrName>
                                        </p:attrNameLst>
                                      </p:cBhvr>
                                      <p:tavLst>
                                        <p:tav tm="0">
                                          <p:val>
                                            <p:strVal val="#ppt_x"/>
                                          </p:val>
                                        </p:tav>
                                        <p:tav tm="100000">
                                          <p:val>
                                            <p:strVal val="#ppt_x"/>
                                          </p:val>
                                        </p:tav>
                                      </p:tavLst>
                                    </p:anim>
                                    <p:anim calcmode="lin" valueType="num">
                                      <p:cBhvr>
                                        <p:cTn id="53" dur="1000" fill="hold"/>
                                        <p:tgtEl>
                                          <p:spTgt spid="3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1000"/>
                                        <p:tgtEl>
                                          <p:spTgt spid="43"/>
                                        </p:tgtEl>
                                      </p:cBhvr>
                                    </p:animEffect>
                                    <p:anim calcmode="lin" valueType="num">
                                      <p:cBhvr>
                                        <p:cTn id="57" dur="1000" fill="hold"/>
                                        <p:tgtEl>
                                          <p:spTgt spid="43"/>
                                        </p:tgtEl>
                                        <p:attrNameLst>
                                          <p:attrName>ppt_x</p:attrName>
                                        </p:attrNameLst>
                                      </p:cBhvr>
                                      <p:tavLst>
                                        <p:tav tm="0">
                                          <p:val>
                                            <p:strVal val="#ppt_x"/>
                                          </p:val>
                                        </p:tav>
                                        <p:tav tm="100000">
                                          <p:val>
                                            <p:strVal val="#ppt_x"/>
                                          </p:val>
                                        </p:tav>
                                      </p:tavLst>
                                    </p:anim>
                                    <p:anim calcmode="lin" valueType="num">
                                      <p:cBhvr>
                                        <p:cTn id="58" dur="1000" fill="hold"/>
                                        <p:tgtEl>
                                          <p:spTgt spid="4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1000"/>
                                        <p:tgtEl>
                                          <p:spTgt spid="44"/>
                                        </p:tgtEl>
                                      </p:cBhvr>
                                    </p:animEffect>
                                    <p:anim calcmode="lin" valueType="num">
                                      <p:cBhvr>
                                        <p:cTn id="62" dur="1000" fill="hold"/>
                                        <p:tgtEl>
                                          <p:spTgt spid="44"/>
                                        </p:tgtEl>
                                        <p:attrNameLst>
                                          <p:attrName>ppt_x</p:attrName>
                                        </p:attrNameLst>
                                      </p:cBhvr>
                                      <p:tavLst>
                                        <p:tav tm="0">
                                          <p:val>
                                            <p:strVal val="#ppt_x"/>
                                          </p:val>
                                        </p:tav>
                                        <p:tav tm="100000">
                                          <p:val>
                                            <p:strVal val="#ppt_x"/>
                                          </p:val>
                                        </p:tav>
                                      </p:tavLst>
                                    </p:anim>
                                    <p:anim calcmode="lin" valueType="num">
                                      <p:cBhvr>
                                        <p:cTn id="63" dur="1000" fill="hold"/>
                                        <p:tgtEl>
                                          <p:spTgt spid="44"/>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1000"/>
                                        <p:tgtEl>
                                          <p:spTgt spid="2"/>
                                        </p:tgtEl>
                                      </p:cBhvr>
                                    </p:animEffect>
                                    <p:anim calcmode="lin" valueType="num">
                                      <p:cBhvr>
                                        <p:cTn id="67" dur="1000" fill="hold"/>
                                        <p:tgtEl>
                                          <p:spTgt spid="2"/>
                                        </p:tgtEl>
                                        <p:attrNameLst>
                                          <p:attrName>ppt_x</p:attrName>
                                        </p:attrNameLst>
                                      </p:cBhvr>
                                      <p:tavLst>
                                        <p:tav tm="0">
                                          <p:val>
                                            <p:strVal val="#ppt_x"/>
                                          </p:val>
                                        </p:tav>
                                        <p:tav tm="100000">
                                          <p:val>
                                            <p:strVal val="#ppt_x"/>
                                          </p:val>
                                        </p:tav>
                                      </p:tavLst>
                                    </p:anim>
                                    <p:anim calcmode="lin" valueType="num">
                                      <p:cBhvr>
                                        <p:cTn id="6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1000"/>
                                        <p:tgtEl>
                                          <p:spTgt spid="45"/>
                                        </p:tgtEl>
                                      </p:cBhvr>
                                    </p:animEffect>
                                    <p:anim calcmode="lin" valueType="num">
                                      <p:cBhvr>
                                        <p:cTn id="79" dur="1000" fill="hold"/>
                                        <p:tgtEl>
                                          <p:spTgt spid="45"/>
                                        </p:tgtEl>
                                        <p:attrNameLst>
                                          <p:attrName>ppt_x</p:attrName>
                                        </p:attrNameLst>
                                      </p:cBhvr>
                                      <p:tavLst>
                                        <p:tav tm="0">
                                          <p:val>
                                            <p:strVal val="#ppt_x"/>
                                          </p:val>
                                        </p:tav>
                                        <p:tav tm="100000">
                                          <p:val>
                                            <p:strVal val="#ppt_x"/>
                                          </p:val>
                                        </p:tav>
                                      </p:tavLst>
                                    </p:anim>
                                    <p:anim calcmode="lin" valueType="num">
                                      <p:cBhvr>
                                        <p:cTn id="80" dur="1000" fill="hold"/>
                                        <p:tgtEl>
                                          <p:spTgt spid="4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1000"/>
                                        <p:tgtEl>
                                          <p:spTgt spid="46"/>
                                        </p:tgtEl>
                                      </p:cBhvr>
                                    </p:animEffect>
                                    <p:anim calcmode="lin" valueType="num">
                                      <p:cBhvr>
                                        <p:cTn id="84" dur="1000" fill="hold"/>
                                        <p:tgtEl>
                                          <p:spTgt spid="46"/>
                                        </p:tgtEl>
                                        <p:attrNameLst>
                                          <p:attrName>ppt_x</p:attrName>
                                        </p:attrNameLst>
                                      </p:cBhvr>
                                      <p:tavLst>
                                        <p:tav tm="0">
                                          <p:val>
                                            <p:strVal val="#ppt_x"/>
                                          </p:val>
                                        </p:tav>
                                        <p:tav tm="100000">
                                          <p:val>
                                            <p:strVal val="#ppt_x"/>
                                          </p:val>
                                        </p:tav>
                                      </p:tavLst>
                                    </p:anim>
                                    <p:anim calcmode="lin" valueType="num">
                                      <p:cBhvr>
                                        <p:cTn id="85" dur="1000" fill="hold"/>
                                        <p:tgtEl>
                                          <p:spTgt spid="46"/>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1000"/>
                                        <p:tgtEl>
                                          <p:spTgt spid="12"/>
                                        </p:tgtEl>
                                      </p:cBhvr>
                                    </p:animEffect>
                                    <p:anim calcmode="lin" valueType="num">
                                      <p:cBhvr>
                                        <p:cTn id="89" dur="1000" fill="hold"/>
                                        <p:tgtEl>
                                          <p:spTgt spid="12"/>
                                        </p:tgtEl>
                                        <p:attrNameLst>
                                          <p:attrName>ppt_x</p:attrName>
                                        </p:attrNameLst>
                                      </p:cBhvr>
                                      <p:tavLst>
                                        <p:tav tm="0">
                                          <p:val>
                                            <p:strVal val="#ppt_x"/>
                                          </p:val>
                                        </p:tav>
                                        <p:tav tm="100000">
                                          <p:val>
                                            <p:strVal val="#ppt_x"/>
                                          </p:val>
                                        </p:tav>
                                      </p:tavLst>
                                    </p:anim>
                                    <p:anim calcmode="lin" valueType="num">
                                      <p:cBhvr>
                                        <p:cTn id="9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fade">
                                      <p:cBhvr>
                                        <p:cTn id="95" dur="1000"/>
                                        <p:tgtEl>
                                          <p:spTgt spid="7"/>
                                        </p:tgtEl>
                                      </p:cBhvr>
                                    </p:animEffect>
                                    <p:anim calcmode="lin" valueType="num">
                                      <p:cBhvr>
                                        <p:cTn id="96" dur="1000" fill="hold"/>
                                        <p:tgtEl>
                                          <p:spTgt spid="7"/>
                                        </p:tgtEl>
                                        <p:attrNameLst>
                                          <p:attrName>ppt_x</p:attrName>
                                        </p:attrNameLst>
                                      </p:cBhvr>
                                      <p:tavLst>
                                        <p:tav tm="0">
                                          <p:val>
                                            <p:strVal val="#ppt_x"/>
                                          </p:val>
                                        </p:tav>
                                        <p:tav tm="100000">
                                          <p:val>
                                            <p:strVal val="#ppt_x"/>
                                          </p:val>
                                        </p:tav>
                                      </p:tavLst>
                                    </p:anim>
                                    <p:anim calcmode="lin" valueType="num">
                                      <p:cBhvr>
                                        <p:cTn id="97" dur="1000" fill="hold"/>
                                        <p:tgtEl>
                                          <p:spTgt spid="7"/>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1000"/>
                                        <p:tgtEl>
                                          <p:spTgt spid="38"/>
                                        </p:tgtEl>
                                      </p:cBhvr>
                                    </p:animEffect>
                                    <p:anim calcmode="lin" valueType="num">
                                      <p:cBhvr>
                                        <p:cTn id="101" dur="1000" fill="hold"/>
                                        <p:tgtEl>
                                          <p:spTgt spid="38"/>
                                        </p:tgtEl>
                                        <p:attrNameLst>
                                          <p:attrName>ppt_x</p:attrName>
                                        </p:attrNameLst>
                                      </p:cBhvr>
                                      <p:tavLst>
                                        <p:tav tm="0">
                                          <p:val>
                                            <p:strVal val="#ppt_x"/>
                                          </p:val>
                                        </p:tav>
                                        <p:tav tm="100000">
                                          <p:val>
                                            <p:strVal val="#ppt_x"/>
                                          </p:val>
                                        </p:tav>
                                      </p:tavLst>
                                    </p:anim>
                                    <p:anim calcmode="lin" valueType="num">
                                      <p:cBhvr>
                                        <p:cTn id="102" dur="1000" fill="hold"/>
                                        <p:tgtEl>
                                          <p:spTgt spid="38"/>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1000"/>
                                        <p:tgtEl>
                                          <p:spTgt spid="47"/>
                                        </p:tgtEl>
                                      </p:cBhvr>
                                    </p:animEffect>
                                    <p:anim calcmode="lin" valueType="num">
                                      <p:cBhvr>
                                        <p:cTn id="106" dur="1000" fill="hold"/>
                                        <p:tgtEl>
                                          <p:spTgt spid="47"/>
                                        </p:tgtEl>
                                        <p:attrNameLst>
                                          <p:attrName>ppt_x</p:attrName>
                                        </p:attrNameLst>
                                      </p:cBhvr>
                                      <p:tavLst>
                                        <p:tav tm="0">
                                          <p:val>
                                            <p:strVal val="#ppt_x"/>
                                          </p:val>
                                        </p:tav>
                                        <p:tav tm="100000">
                                          <p:val>
                                            <p:strVal val="#ppt_x"/>
                                          </p:val>
                                        </p:tav>
                                      </p:tavLst>
                                    </p:anim>
                                    <p:anim calcmode="lin" valueType="num">
                                      <p:cBhvr>
                                        <p:cTn id="107" dur="1000" fill="hold"/>
                                        <p:tgtEl>
                                          <p:spTgt spid="47"/>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fade">
                                      <p:cBhvr>
                                        <p:cTn id="110" dur="1000"/>
                                        <p:tgtEl>
                                          <p:spTgt spid="48"/>
                                        </p:tgtEl>
                                      </p:cBhvr>
                                    </p:animEffect>
                                    <p:anim calcmode="lin" valueType="num">
                                      <p:cBhvr>
                                        <p:cTn id="111" dur="1000" fill="hold"/>
                                        <p:tgtEl>
                                          <p:spTgt spid="48"/>
                                        </p:tgtEl>
                                        <p:attrNameLst>
                                          <p:attrName>ppt_x</p:attrName>
                                        </p:attrNameLst>
                                      </p:cBhvr>
                                      <p:tavLst>
                                        <p:tav tm="0">
                                          <p:val>
                                            <p:strVal val="#ppt_x"/>
                                          </p:val>
                                        </p:tav>
                                        <p:tav tm="100000">
                                          <p:val>
                                            <p:strVal val="#ppt_x"/>
                                          </p:val>
                                        </p:tav>
                                      </p:tavLst>
                                    </p:anim>
                                    <p:anim calcmode="lin" valueType="num">
                                      <p:cBhvr>
                                        <p:cTn id="11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p:bldP spid="40" grpId="0"/>
      <p:bldP spid="41" grpId="0"/>
      <p:bldP spid="42" grpId="0"/>
      <p:bldP spid="43" grpId="0"/>
      <p:bldP spid="44" grpId="0"/>
      <p:bldP spid="45" grpId="0"/>
      <p:bldP spid="46" grpId="0"/>
      <p:bldP spid="47"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925053" y="497390"/>
              <a:ext cx="21961841"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CÁC CHUẨN TRAO ĐỔI THÔNG TIN </a:t>
              </a:r>
            </a:p>
          </p:txBody>
        </p:sp>
      </p:grpSp>
      <p:sp>
        <p:nvSpPr>
          <p:cNvPr id="9" name="Freeform 9"/>
          <p:cNvSpPr/>
          <p:nvPr/>
        </p:nvSpPr>
        <p:spPr>
          <a:xfrm>
            <a:off x="5253339" y="2116701"/>
            <a:ext cx="12005961" cy="6554026"/>
          </a:xfrm>
          <a:custGeom>
            <a:avLst/>
            <a:gdLst/>
            <a:ahLst/>
            <a:cxnLst/>
            <a:rect l="l" t="t" r="r" b="b"/>
            <a:pathLst>
              <a:path w="12005961" h="6554026">
                <a:moveTo>
                  <a:pt x="0" y="0"/>
                </a:moveTo>
                <a:lnTo>
                  <a:pt x="12005961" y="0"/>
                </a:lnTo>
                <a:lnTo>
                  <a:pt x="12005961" y="6554025"/>
                </a:lnTo>
                <a:lnTo>
                  <a:pt x="0" y="6554025"/>
                </a:lnTo>
                <a:lnTo>
                  <a:pt x="0" y="0"/>
                </a:lnTo>
                <a:close/>
              </a:path>
            </a:pathLst>
          </a:custGeom>
          <a:blipFill>
            <a:blip r:embed="rId4"/>
            <a:stretch>
              <a:fillRect t="-725" r="-4211" b="-57483"/>
            </a:stretch>
          </a:blipFill>
        </p:spPr>
        <p:txBody>
          <a:bodyPr/>
          <a:lstStyle/>
          <a:p>
            <a:endParaRPr lang="en-US"/>
          </a:p>
        </p:txBody>
      </p:sp>
      <p:sp>
        <p:nvSpPr>
          <p:cNvPr id="10" name="TextBox 10"/>
          <p:cNvSpPr txBox="1"/>
          <p:nvPr/>
        </p:nvSpPr>
        <p:spPr>
          <a:xfrm>
            <a:off x="1028932" y="2214813"/>
            <a:ext cx="3515776" cy="3757295"/>
          </a:xfrm>
          <a:prstGeom prst="rect">
            <a:avLst/>
          </a:prstGeom>
        </p:spPr>
        <p:txBody>
          <a:bodyPr lIns="0" tIns="0" rIns="0" bIns="0" rtlCol="0" anchor="t">
            <a:spAutoFit/>
          </a:bodyPr>
          <a:lstStyle/>
          <a:p>
            <a:pPr algn="just">
              <a:lnSpc>
                <a:spcPts val="7600"/>
              </a:lnSpc>
            </a:pPr>
            <a:r>
              <a:rPr lang="en-US" sz="3800" spc="281">
                <a:solidFill>
                  <a:srgbClr val="000000"/>
                </a:solidFill>
                <a:latin typeface="Cabin"/>
                <a:ea typeface="Cabin"/>
                <a:cs typeface="Cabin"/>
                <a:sym typeface="Cabin"/>
              </a:rPr>
              <a:t>MARC21</a:t>
            </a:r>
          </a:p>
          <a:p>
            <a:pPr algn="just">
              <a:lnSpc>
                <a:spcPts val="7600"/>
              </a:lnSpc>
            </a:pPr>
            <a:r>
              <a:rPr lang="en-US" sz="3800" spc="281">
                <a:solidFill>
                  <a:srgbClr val="000000"/>
                </a:solidFill>
                <a:latin typeface="Cabin"/>
                <a:ea typeface="Cabin"/>
                <a:cs typeface="Cabin"/>
                <a:sym typeface="Cabin"/>
              </a:rPr>
              <a:t>Dublin Core</a:t>
            </a:r>
          </a:p>
          <a:p>
            <a:pPr algn="just">
              <a:lnSpc>
                <a:spcPts val="7600"/>
              </a:lnSpc>
            </a:pPr>
            <a:r>
              <a:rPr lang="en-US" sz="3800" spc="281">
                <a:solidFill>
                  <a:srgbClr val="000000"/>
                </a:solidFill>
                <a:latin typeface="Cabin"/>
                <a:ea typeface="Cabin"/>
                <a:cs typeface="Cabin"/>
                <a:sym typeface="Cabin"/>
              </a:rPr>
              <a:t>OAI-PMH</a:t>
            </a:r>
          </a:p>
          <a:p>
            <a:pPr algn="just">
              <a:lnSpc>
                <a:spcPts val="7600"/>
              </a:lnSpc>
            </a:pPr>
            <a:r>
              <a:rPr lang="en-US" sz="3800" spc="281">
                <a:solidFill>
                  <a:srgbClr val="000000"/>
                </a:solidFill>
                <a:latin typeface="Cabin"/>
                <a:ea typeface="Cabin"/>
                <a:cs typeface="Cabin"/>
                <a:sym typeface="Cabin"/>
              </a:rPr>
              <a:t>Z39.50</a:t>
            </a:r>
          </a:p>
        </p:txBody>
      </p:sp>
      <p:sp>
        <p:nvSpPr>
          <p:cNvPr id="11" name="TextBox 11"/>
          <p:cNvSpPr txBox="1"/>
          <p:nvPr/>
        </p:nvSpPr>
        <p:spPr>
          <a:xfrm>
            <a:off x="1028932" y="6672511"/>
            <a:ext cx="2061723" cy="1833245"/>
          </a:xfrm>
          <a:prstGeom prst="rect">
            <a:avLst/>
          </a:prstGeom>
        </p:spPr>
        <p:txBody>
          <a:bodyPr lIns="0" tIns="0" rIns="0" bIns="0" rtlCol="0" anchor="t">
            <a:spAutoFit/>
          </a:bodyPr>
          <a:lstStyle/>
          <a:p>
            <a:pPr algn="just">
              <a:lnSpc>
                <a:spcPts val="7600"/>
              </a:lnSpc>
            </a:pPr>
            <a:r>
              <a:rPr lang="en-US" sz="3800" spc="281">
                <a:solidFill>
                  <a:srgbClr val="000000"/>
                </a:solidFill>
                <a:latin typeface="Cabin"/>
                <a:ea typeface="Cabin"/>
                <a:cs typeface="Cabin"/>
                <a:sym typeface="Cabin"/>
              </a:rPr>
              <a:t>XML</a:t>
            </a:r>
          </a:p>
          <a:p>
            <a:pPr algn="just">
              <a:lnSpc>
                <a:spcPts val="7600"/>
              </a:lnSpc>
            </a:pPr>
            <a:r>
              <a:rPr lang="en-US" sz="3800" spc="281">
                <a:solidFill>
                  <a:srgbClr val="000000"/>
                </a:solidFill>
                <a:latin typeface="Cabin"/>
                <a:ea typeface="Cabin"/>
                <a:cs typeface="Cabin"/>
                <a:sym typeface="Cabin"/>
              </a:rPr>
              <a:t>JSON</a:t>
            </a:r>
          </a:p>
        </p:txBody>
      </p:sp>
      <p:sp>
        <p:nvSpPr>
          <p:cNvPr id="12" name="AutoShape 12"/>
          <p:cNvSpPr/>
          <p:nvPr/>
        </p:nvSpPr>
        <p:spPr>
          <a:xfrm>
            <a:off x="1028932" y="6634411"/>
            <a:ext cx="3515776" cy="0"/>
          </a:xfrm>
          <a:prstGeom prst="line">
            <a:avLst/>
          </a:prstGeom>
          <a:ln w="57150" cap="flat">
            <a:solidFill>
              <a:srgbClr val="000000"/>
            </a:solidFill>
            <a:prstDash val="solid"/>
            <a:headEnd type="none" w="sm" len="sm"/>
            <a:tailEnd type="none" w="sm" len="sm"/>
          </a:ln>
        </p:spPr>
        <p:txBody>
          <a:bodyPr/>
          <a:lstStyle/>
          <a:p>
            <a:endParaRPr lang="en-US"/>
          </a:p>
        </p:txBody>
      </p:sp>
      <p:sp>
        <p:nvSpPr>
          <p:cNvPr id="13" name="AutoShape 13"/>
          <p:cNvSpPr/>
          <p:nvPr/>
        </p:nvSpPr>
        <p:spPr>
          <a:xfrm>
            <a:off x="1028932" y="2145275"/>
            <a:ext cx="3515776" cy="28575"/>
          </a:xfrm>
          <a:prstGeom prst="line">
            <a:avLst/>
          </a:prstGeom>
          <a:ln w="5715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8496376" y="8604051"/>
            <a:ext cx="5519886" cy="408305"/>
          </a:xfrm>
          <a:prstGeom prst="rect">
            <a:avLst/>
          </a:prstGeom>
        </p:spPr>
        <p:txBody>
          <a:bodyPr lIns="0" tIns="0" rIns="0" bIns="0" rtlCol="0" anchor="t">
            <a:spAutoFit/>
          </a:bodyPr>
          <a:lstStyle/>
          <a:p>
            <a:pPr algn="ctr">
              <a:lnSpc>
                <a:spcPts val="3220"/>
              </a:lnSpc>
              <a:spcBef>
                <a:spcPct val="0"/>
              </a:spcBef>
            </a:pPr>
            <a:r>
              <a:rPr lang="en-US" sz="2300" dirty="0" err="1">
                <a:solidFill>
                  <a:srgbClr val="000000"/>
                </a:solidFill>
                <a:latin typeface="Arimo"/>
                <a:ea typeface="Arimo"/>
                <a:cs typeface="Arimo"/>
                <a:sym typeface="Arimo"/>
              </a:rPr>
              <a:t>Hình</a:t>
            </a:r>
            <a:r>
              <a:rPr lang="en-US" sz="2300" dirty="0">
                <a:solidFill>
                  <a:srgbClr val="000000"/>
                </a:solidFill>
                <a:latin typeface="Arimo"/>
                <a:ea typeface="Arimo"/>
                <a:cs typeface="Arimo"/>
                <a:sym typeface="Arimo"/>
              </a:rPr>
              <a:t> 3. </a:t>
            </a:r>
            <a:r>
              <a:rPr lang="en-US" sz="2300" dirty="0" err="1">
                <a:solidFill>
                  <a:srgbClr val="000000"/>
                </a:solidFill>
                <a:latin typeface="Arimo"/>
                <a:ea typeface="Arimo"/>
                <a:cs typeface="Arimo"/>
                <a:sym typeface="Arimo"/>
              </a:rPr>
              <a:t>Ví</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dụ</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về</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chuyển</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thư</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viện</a:t>
            </a:r>
            <a:r>
              <a:rPr lang="en-US" sz="2300" dirty="0">
                <a:solidFill>
                  <a:srgbClr val="000000"/>
                </a:solidFill>
                <a:latin typeface="Arimo"/>
                <a:ea typeface="Arimo"/>
                <a:cs typeface="Arimo"/>
                <a:sym typeface="Arimo"/>
              </a:rPr>
              <a:t> MARC21</a:t>
            </a:r>
          </a:p>
        </p:txBody>
      </p:sp>
      <p:sp>
        <p:nvSpPr>
          <p:cNvPr id="15" name="TextBox 15"/>
          <p:cNvSpPr txBox="1"/>
          <p:nvPr/>
        </p:nvSpPr>
        <p:spPr>
          <a:xfrm>
            <a:off x="17588908" y="9305987"/>
            <a:ext cx="197842"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ea typeface="Arimo"/>
                <a:cs typeface="Arimo"/>
                <a:sym typeface="Arimo"/>
              </a:rPr>
              <a:t>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animBg="1"/>
      <p:bldP spid="13"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93726" y="278141"/>
            <a:ext cx="703613" cy="903516"/>
          </a:xfrm>
          <a:custGeom>
            <a:avLst/>
            <a:gdLst/>
            <a:ahLst/>
            <a:cxnLst/>
            <a:rect l="l" t="t" r="r" b="b"/>
            <a:pathLst>
              <a:path w="703613" h="903516">
                <a:moveTo>
                  <a:pt x="0" y="0"/>
                </a:moveTo>
                <a:lnTo>
                  <a:pt x="703613" y="0"/>
                </a:lnTo>
                <a:lnTo>
                  <a:pt x="703613" y="903516"/>
                </a:lnTo>
                <a:lnTo>
                  <a:pt x="0" y="903516"/>
                </a:lnTo>
                <a:lnTo>
                  <a:pt x="0" y="0"/>
                </a:lnTo>
                <a:close/>
              </a:path>
            </a:pathLst>
          </a:custGeom>
          <a:blipFill>
            <a:blip r:embed="rId2"/>
            <a:stretch>
              <a:fillRect/>
            </a:stretch>
          </a:blipFill>
        </p:spPr>
        <p:txBody>
          <a:bodyPr/>
          <a:lstStyle/>
          <a:p>
            <a:endParaRPr lang="en-US"/>
          </a:p>
        </p:txBody>
      </p:sp>
      <p:sp>
        <p:nvSpPr>
          <p:cNvPr id="3" name="Freeform 3"/>
          <p:cNvSpPr/>
          <p:nvPr/>
        </p:nvSpPr>
        <p:spPr>
          <a:xfrm>
            <a:off x="1692930" y="278141"/>
            <a:ext cx="1103531" cy="903516"/>
          </a:xfrm>
          <a:custGeom>
            <a:avLst/>
            <a:gdLst/>
            <a:ahLst/>
            <a:cxnLst/>
            <a:rect l="l" t="t" r="r" b="b"/>
            <a:pathLst>
              <a:path w="1103531" h="903516">
                <a:moveTo>
                  <a:pt x="0" y="0"/>
                </a:moveTo>
                <a:lnTo>
                  <a:pt x="1103531" y="0"/>
                </a:lnTo>
                <a:lnTo>
                  <a:pt x="1103531" y="903516"/>
                </a:lnTo>
                <a:lnTo>
                  <a:pt x="0" y="90351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0" y="4413601"/>
            <a:ext cx="18288000" cy="1459797"/>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solidFill>
              <a:srgbClr val="FFFFFF"/>
            </a:soli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TextBox 7"/>
          <p:cNvSpPr txBox="1"/>
          <p:nvPr/>
        </p:nvSpPr>
        <p:spPr>
          <a:xfrm>
            <a:off x="0" y="4766594"/>
            <a:ext cx="18288000" cy="711200"/>
          </a:xfrm>
          <a:prstGeom prst="rect">
            <a:avLst/>
          </a:prstGeom>
        </p:spPr>
        <p:txBody>
          <a:bodyPr lIns="0" tIns="0" rIns="0" bIns="0" rtlCol="0" anchor="t">
            <a:spAutoFit/>
          </a:bodyPr>
          <a:lstStyle/>
          <a:p>
            <a:pPr algn="ctr">
              <a:lnSpc>
                <a:spcPts val="5500"/>
              </a:lnSpc>
            </a:pPr>
            <a:r>
              <a:rPr lang="en-US" sz="5000" spc="370">
                <a:solidFill>
                  <a:srgbClr val="000000"/>
                </a:solidFill>
                <a:latin typeface="Paytone One"/>
                <a:ea typeface="Paytone One"/>
                <a:cs typeface="Paytone One"/>
                <a:sym typeface="Paytone One"/>
              </a:rPr>
              <a:t>GIỚI THIỆU CÁC CÔNG NGHỆ TRONG HỆ THỐNG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GIỚI THIỆU VỀ KOHA</a:t>
              </a:r>
            </a:p>
          </p:txBody>
        </p:sp>
        <p:sp>
          <p:nvSpPr>
            <p:cNvPr id="9" name="Freeform 9"/>
            <p:cNvSpPr/>
            <p:nvPr/>
          </p:nvSpPr>
          <p:spPr>
            <a:xfrm>
              <a:off x="19205972" y="301626"/>
              <a:ext cx="4740508" cy="1343144"/>
            </a:xfrm>
            <a:custGeom>
              <a:avLst/>
              <a:gdLst/>
              <a:ahLst/>
              <a:cxnLst/>
              <a:rect l="l" t="t" r="r" b="b"/>
              <a:pathLst>
                <a:path w="4740508" h="1343144">
                  <a:moveTo>
                    <a:pt x="0" y="0"/>
                  </a:moveTo>
                  <a:lnTo>
                    <a:pt x="4740508" y="0"/>
                  </a:lnTo>
                  <a:lnTo>
                    <a:pt x="4740508" y="1343144"/>
                  </a:lnTo>
                  <a:lnTo>
                    <a:pt x="0" y="1343144"/>
                  </a:lnTo>
                  <a:lnTo>
                    <a:pt x="0" y="0"/>
                  </a:lnTo>
                  <a:close/>
                </a:path>
              </a:pathLst>
            </a:custGeom>
            <a:blipFill>
              <a:blip r:embed="rId4"/>
              <a:stretch>
                <a:fillRect/>
              </a:stretch>
            </a:blipFill>
          </p:spPr>
          <p:txBody>
            <a:bodyPr/>
            <a:lstStyle/>
            <a:p>
              <a:endParaRPr lang="en-US"/>
            </a:p>
          </p:txBody>
        </p:sp>
      </p:grpSp>
      <p:grpSp>
        <p:nvGrpSpPr>
          <p:cNvPr id="10" name="Group 10"/>
          <p:cNvGrpSpPr/>
          <p:nvPr/>
        </p:nvGrpSpPr>
        <p:grpSpPr>
          <a:xfrm>
            <a:off x="1028700" y="1943884"/>
            <a:ext cx="13514338" cy="6319199"/>
            <a:chOff x="0" y="0"/>
            <a:chExt cx="18019117" cy="8425599"/>
          </a:xfrm>
        </p:grpSpPr>
        <p:sp>
          <p:nvSpPr>
            <p:cNvPr id="11" name="TextBox 11"/>
            <p:cNvSpPr txBox="1"/>
            <p:nvPr/>
          </p:nvSpPr>
          <p:spPr>
            <a:xfrm>
              <a:off x="456452" y="1093042"/>
              <a:ext cx="17413153" cy="3364441"/>
            </a:xfrm>
            <a:prstGeom prst="rect">
              <a:avLst/>
            </a:prstGeom>
          </p:spPr>
          <p:txBody>
            <a:bodyPr lIns="0" tIns="0" rIns="0" bIns="0" rtlCol="0" anchor="t">
              <a:spAutoFit/>
            </a:bodyPr>
            <a:lstStyle/>
            <a:p>
              <a:pPr marL="755651" lvl="1" indent="-377825" algn="l">
                <a:lnSpc>
                  <a:spcPts val="7000"/>
                </a:lnSpc>
                <a:buFont typeface="Arial"/>
                <a:buChar char="•"/>
              </a:pPr>
              <a:r>
                <a:rPr lang="en-US" sz="3500">
                  <a:solidFill>
                    <a:srgbClr val="000000"/>
                  </a:solidFill>
                  <a:latin typeface="Arimo"/>
                  <a:ea typeface="Arimo"/>
                  <a:cs typeface="Arimo"/>
                  <a:sym typeface="Arimo"/>
                </a:rPr>
                <a:t>Quản lý mượn/trả, tìm kiếm, báo cáo, tự động hóa quy trình.</a:t>
              </a:r>
            </a:p>
            <a:p>
              <a:pPr marL="755651" lvl="1" indent="-377825" algn="l">
                <a:lnSpc>
                  <a:spcPts val="7000"/>
                </a:lnSpc>
                <a:buFont typeface="Arial"/>
                <a:buChar char="•"/>
              </a:pPr>
              <a:r>
                <a:rPr lang="en-US" sz="3500">
                  <a:solidFill>
                    <a:srgbClr val="000000"/>
                  </a:solidFill>
                  <a:latin typeface="Arimo"/>
                  <a:ea typeface="Arimo"/>
                  <a:cs typeface="Arimo"/>
                  <a:sym typeface="Arimo"/>
                </a:rPr>
                <a:t>Giao diện thân thiện, hỗ trợ đa ngôn ngữ.</a:t>
              </a:r>
            </a:p>
            <a:p>
              <a:pPr marL="755651" lvl="1" indent="-377825" algn="l">
                <a:lnSpc>
                  <a:spcPts val="7000"/>
                </a:lnSpc>
                <a:buFont typeface="Arial"/>
                <a:buChar char="•"/>
              </a:pPr>
              <a:r>
                <a:rPr lang="en-US" sz="3500">
                  <a:solidFill>
                    <a:srgbClr val="000000"/>
                  </a:solidFill>
                  <a:latin typeface="Arimo"/>
                  <a:ea typeface="Arimo"/>
                  <a:cs typeface="Arimo"/>
                  <a:sym typeface="Arimo"/>
                </a:rPr>
                <a:t>Dễ dàng tích hợp với các hệ thống khác.</a:t>
              </a:r>
            </a:p>
          </p:txBody>
        </p:sp>
        <p:grpSp>
          <p:nvGrpSpPr>
            <p:cNvPr id="12" name="Group 12"/>
            <p:cNvGrpSpPr/>
            <p:nvPr/>
          </p:nvGrpSpPr>
          <p:grpSpPr>
            <a:xfrm>
              <a:off x="0" y="0"/>
              <a:ext cx="6291284" cy="1033396"/>
              <a:chOff x="0" y="0"/>
              <a:chExt cx="1242658" cy="204117"/>
            </a:xfrm>
          </p:grpSpPr>
          <p:sp>
            <p:nvSpPr>
              <p:cNvPr id="13" name="Freeform 13"/>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4" name="TextBox 14"/>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15" name="TextBox 15"/>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Tính năng chính:</a:t>
              </a:r>
            </a:p>
          </p:txBody>
        </p:sp>
        <p:grpSp>
          <p:nvGrpSpPr>
            <p:cNvPr id="16" name="Group 16"/>
            <p:cNvGrpSpPr/>
            <p:nvPr/>
          </p:nvGrpSpPr>
          <p:grpSpPr>
            <a:xfrm>
              <a:off x="0" y="4983436"/>
              <a:ext cx="6291284" cy="1033396"/>
              <a:chOff x="0" y="0"/>
              <a:chExt cx="1242658" cy="204117"/>
            </a:xfrm>
          </p:grpSpPr>
          <p:sp>
            <p:nvSpPr>
              <p:cNvPr id="17" name="Freeform 17"/>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8" name="TextBox 18"/>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19" name="TextBox 19"/>
            <p:cNvSpPr txBox="1"/>
            <p:nvPr/>
          </p:nvSpPr>
          <p:spPr>
            <a:xfrm>
              <a:off x="0" y="487043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Công nghệ:</a:t>
              </a:r>
            </a:p>
          </p:txBody>
        </p:sp>
        <p:sp>
          <p:nvSpPr>
            <p:cNvPr id="20" name="TextBox 20"/>
            <p:cNvSpPr txBox="1"/>
            <p:nvPr/>
          </p:nvSpPr>
          <p:spPr>
            <a:xfrm>
              <a:off x="456452" y="6242258"/>
              <a:ext cx="17562665" cy="2183341"/>
            </a:xfrm>
            <a:prstGeom prst="rect">
              <a:avLst/>
            </a:prstGeom>
          </p:spPr>
          <p:txBody>
            <a:bodyPr lIns="0" tIns="0" rIns="0" bIns="0" rtlCol="0" anchor="t">
              <a:spAutoFit/>
            </a:bodyPr>
            <a:lstStyle/>
            <a:p>
              <a:pPr marL="755651" lvl="1" indent="-377825" algn="l">
                <a:lnSpc>
                  <a:spcPts val="7000"/>
                </a:lnSpc>
                <a:buFont typeface="Arial"/>
                <a:buChar char="•"/>
              </a:pPr>
              <a:r>
                <a:rPr lang="en-US" sz="3500">
                  <a:solidFill>
                    <a:srgbClr val="000000"/>
                  </a:solidFill>
                  <a:latin typeface="Arimo"/>
                  <a:ea typeface="Arimo"/>
                  <a:cs typeface="Arimo"/>
                  <a:sym typeface="Arimo"/>
                </a:rPr>
                <a:t>Cơ sở dữ liệu: MySQL hoặc MariaDB.</a:t>
              </a:r>
            </a:p>
            <a:p>
              <a:pPr marL="755651" lvl="1" indent="-377825" algn="l">
                <a:lnSpc>
                  <a:spcPts val="7000"/>
                </a:lnSpc>
                <a:buFont typeface="Arial"/>
                <a:buChar char="•"/>
              </a:pPr>
              <a:r>
                <a:rPr lang="en-US" sz="3500">
                  <a:solidFill>
                    <a:srgbClr val="000000"/>
                  </a:solidFill>
                  <a:latin typeface="Arimo"/>
                  <a:ea typeface="Arimo"/>
                  <a:cs typeface="Arimo"/>
                  <a:sym typeface="Arimo"/>
                </a:rPr>
                <a:t>Ngôn ngữ phát triển: Perl (Backend) và JavaScript (Frontend).</a:t>
              </a:r>
            </a:p>
          </p:txBody>
        </p:sp>
      </p:grpSp>
      <p:sp>
        <p:nvSpPr>
          <p:cNvPr id="21" name="TextBox 21"/>
          <p:cNvSpPr txBox="1"/>
          <p:nvPr/>
        </p:nvSpPr>
        <p:spPr>
          <a:xfrm>
            <a:off x="17297400" y="9305987"/>
            <a:ext cx="5881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10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GIỚI THIỆU VỀ DSPACE</a:t>
              </a:r>
            </a:p>
          </p:txBody>
        </p:sp>
      </p:grpSp>
      <p:sp>
        <p:nvSpPr>
          <p:cNvPr id="9" name="Freeform 9"/>
          <p:cNvSpPr/>
          <p:nvPr/>
        </p:nvSpPr>
        <p:spPr>
          <a:xfrm>
            <a:off x="16548903" y="372594"/>
            <a:ext cx="1420795" cy="1027434"/>
          </a:xfrm>
          <a:custGeom>
            <a:avLst/>
            <a:gdLst/>
            <a:ahLst/>
            <a:cxnLst/>
            <a:rect l="l" t="t" r="r" b="b"/>
            <a:pathLst>
              <a:path w="1420795" h="1027434">
                <a:moveTo>
                  <a:pt x="0" y="0"/>
                </a:moveTo>
                <a:lnTo>
                  <a:pt x="1420794" y="0"/>
                </a:lnTo>
                <a:lnTo>
                  <a:pt x="1420794" y="1027435"/>
                </a:lnTo>
                <a:lnTo>
                  <a:pt x="0" y="1027435"/>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241246" y="2763811"/>
            <a:ext cx="14773368" cy="2597150"/>
          </a:xfrm>
          <a:prstGeom prst="rect">
            <a:avLst/>
          </a:prstGeom>
        </p:spPr>
        <p:txBody>
          <a:bodyPr lIns="0" tIns="0" rIns="0" bIns="0" rtlCol="0" anchor="t">
            <a:spAutoFit/>
          </a:bodyPr>
          <a:lstStyle/>
          <a:p>
            <a:pPr marL="755651" lvl="1" indent="-377825" algn="l">
              <a:lnSpc>
                <a:spcPts val="7000"/>
              </a:lnSpc>
              <a:buFont typeface="Arial"/>
              <a:buChar char="•"/>
            </a:pPr>
            <a:r>
              <a:rPr lang="en-US" sz="3500">
                <a:solidFill>
                  <a:srgbClr val="000000"/>
                </a:solidFill>
                <a:latin typeface="Arimo"/>
                <a:ea typeface="Arimo"/>
                <a:cs typeface="Arimo"/>
                <a:sym typeface="Arimo"/>
              </a:rPr>
              <a:t>Quản lý và lưu trữ tài liệu số (bài báo, luận văn, báo cáo nghiên cứu).</a:t>
            </a:r>
          </a:p>
          <a:p>
            <a:pPr marL="755651" lvl="1" indent="-377825" algn="l">
              <a:lnSpc>
                <a:spcPts val="7000"/>
              </a:lnSpc>
              <a:buFont typeface="Arial"/>
              <a:buChar char="•"/>
            </a:pPr>
            <a:r>
              <a:rPr lang="en-US" sz="3500">
                <a:solidFill>
                  <a:srgbClr val="000000"/>
                </a:solidFill>
                <a:latin typeface="Arimo"/>
                <a:ea typeface="Arimo"/>
                <a:cs typeface="Arimo"/>
                <a:sym typeface="Arimo"/>
              </a:rPr>
              <a:t>Tìm kiếm nâng cao, phân loại tài liệu hiệu quả.</a:t>
            </a:r>
          </a:p>
          <a:p>
            <a:pPr marL="755651" lvl="1" indent="-377825" algn="l">
              <a:lnSpc>
                <a:spcPts val="7000"/>
              </a:lnSpc>
              <a:buFont typeface="Arial"/>
              <a:buChar char="•"/>
            </a:pPr>
            <a:r>
              <a:rPr lang="en-US" sz="3500">
                <a:solidFill>
                  <a:srgbClr val="000000"/>
                </a:solidFill>
                <a:latin typeface="Arimo"/>
                <a:ea typeface="Arimo"/>
                <a:cs typeface="Arimo"/>
                <a:sym typeface="Arimo"/>
              </a:rPr>
              <a:t>Tùy chỉnh và mở rộng dễ dàng.</a:t>
            </a:r>
          </a:p>
        </p:txBody>
      </p:sp>
      <p:grpSp>
        <p:nvGrpSpPr>
          <p:cNvPr id="11" name="Group 11"/>
          <p:cNvGrpSpPr/>
          <p:nvPr/>
        </p:nvGrpSpPr>
        <p:grpSpPr>
          <a:xfrm>
            <a:off x="866018" y="1978780"/>
            <a:ext cx="4718463" cy="775047"/>
            <a:chOff x="0" y="0"/>
            <a:chExt cx="6291284" cy="1033396"/>
          </a:xfrm>
        </p:grpSpPr>
        <p:grpSp>
          <p:nvGrpSpPr>
            <p:cNvPr id="12" name="Group 12"/>
            <p:cNvGrpSpPr/>
            <p:nvPr/>
          </p:nvGrpSpPr>
          <p:grpSpPr>
            <a:xfrm>
              <a:off x="0" y="0"/>
              <a:ext cx="6291284" cy="1033396"/>
              <a:chOff x="0" y="0"/>
              <a:chExt cx="1242658" cy="204117"/>
            </a:xfrm>
          </p:grpSpPr>
          <p:sp>
            <p:nvSpPr>
              <p:cNvPr id="13" name="Freeform 13"/>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4" name="TextBox 14"/>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15" name="TextBox 15"/>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Tính năng chính:</a:t>
              </a:r>
            </a:p>
          </p:txBody>
        </p:sp>
      </p:grpSp>
      <p:grpSp>
        <p:nvGrpSpPr>
          <p:cNvPr id="16" name="Group 16"/>
          <p:cNvGrpSpPr/>
          <p:nvPr/>
        </p:nvGrpSpPr>
        <p:grpSpPr>
          <a:xfrm>
            <a:off x="866018" y="5852298"/>
            <a:ext cx="4718463" cy="775047"/>
            <a:chOff x="0" y="0"/>
            <a:chExt cx="6291284" cy="1033396"/>
          </a:xfrm>
        </p:grpSpPr>
        <p:grpSp>
          <p:nvGrpSpPr>
            <p:cNvPr id="17" name="Group 17"/>
            <p:cNvGrpSpPr/>
            <p:nvPr/>
          </p:nvGrpSpPr>
          <p:grpSpPr>
            <a:xfrm>
              <a:off x="0" y="0"/>
              <a:ext cx="6291284" cy="1033396"/>
              <a:chOff x="0" y="0"/>
              <a:chExt cx="1242658" cy="204117"/>
            </a:xfrm>
          </p:grpSpPr>
          <p:sp>
            <p:nvSpPr>
              <p:cNvPr id="18" name="Freeform 18"/>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9" name="TextBox 19"/>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20" name="TextBox 20"/>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Công nghệ:</a:t>
              </a:r>
            </a:p>
          </p:txBody>
        </p:sp>
      </p:grpSp>
      <p:sp>
        <p:nvSpPr>
          <p:cNvPr id="21" name="TextBox 21"/>
          <p:cNvSpPr txBox="1"/>
          <p:nvPr/>
        </p:nvSpPr>
        <p:spPr>
          <a:xfrm>
            <a:off x="1241246" y="6713532"/>
            <a:ext cx="12984324" cy="1711325"/>
          </a:xfrm>
          <a:prstGeom prst="rect">
            <a:avLst/>
          </a:prstGeom>
        </p:spPr>
        <p:txBody>
          <a:bodyPr lIns="0" tIns="0" rIns="0" bIns="0" rtlCol="0" anchor="t">
            <a:spAutoFit/>
          </a:bodyPr>
          <a:lstStyle/>
          <a:p>
            <a:pPr marL="755651" lvl="1" indent="-377825" algn="l">
              <a:lnSpc>
                <a:spcPts val="7000"/>
              </a:lnSpc>
              <a:buFont typeface="Arial"/>
              <a:buChar char="•"/>
            </a:pPr>
            <a:r>
              <a:rPr lang="en-US" sz="3500">
                <a:solidFill>
                  <a:srgbClr val="000000"/>
                </a:solidFill>
                <a:latin typeface="Arimo"/>
                <a:ea typeface="Arimo"/>
                <a:cs typeface="Arimo"/>
                <a:sym typeface="Arimo"/>
              </a:rPr>
              <a:t>Cơ sở dữ liệu: PostgreSQL.</a:t>
            </a:r>
          </a:p>
          <a:p>
            <a:pPr marL="755651" lvl="1" indent="-377825" algn="l">
              <a:lnSpc>
                <a:spcPts val="7000"/>
              </a:lnSpc>
              <a:buFont typeface="Arial"/>
              <a:buChar char="•"/>
            </a:pPr>
            <a:r>
              <a:rPr lang="en-US" sz="3500">
                <a:solidFill>
                  <a:srgbClr val="000000"/>
                </a:solidFill>
                <a:latin typeface="Arimo"/>
                <a:ea typeface="Arimo"/>
                <a:cs typeface="Arimo"/>
                <a:sym typeface="Arimo"/>
              </a:rPr>
              <a:t>Ngôn ngữ phát triển: Java (Backend) và Angular (Frontend).</a:t>
            </a:r>
          </a:p>
        </p:txBody>
      </p:sp>
      <p:sp>
        <p:nvSpPr>
          <p:cNvPr id="22" name="TextBox 22"/>
          <p:cNvSpPr txBox="1"/>
          <p:nvPr/>
        </p:nvSpPr>
        <p:spPr>
          <a:xfrm>
            <a:off x="17373600" y="9305987"/>
            <a:ext cx="498776"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11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GIỚI THIỆU VỀ VUFIND</a:t>
              </a:r>
            </a:p>
          </p:txBody>
        </p:sp>
      </p:grpSp>
      <p:sp>
        <p:nvSpPr>
          <p:cNvPr id="9" name="Freeform 9"/>
          <p:cNvSpPr/>
          <p:nvPr/>
        </p:nvSpPr>
        <p:spPr>
          <a:xfrm>
            <a:off x="14758162" y="121519"/>
            <a:ext cx="3301238" cy="1216760"/>
          </a:xfrm>
          <a:custGeom>
            <a:avLst/>
            <a:gdLst/>
            <a:ahLst/>
            <a:cxnLst/>
            <a:rect l="l" t="t" r="r" b="b"/>
            <a:pathLst>
              <a:path w="3301238" h="1216760">
                <a:moveTo>
                  <a:pt x="0" y="0"/>
                </a:moveTo>
                <a:lnTo>
                  <a:pt x="3301238" y="0"/>
                </a:lnTo>
                <a:lnTo>
                  <a:pt x="3301238" y="1216760"/>
                </a:lnTo>
                <a:lnTo>
                  <a:pt x="0" y="1216760"/>
                </a:lnTo>
                <a:lnTo>
                  <a:pt x="0" y="0"/>
                </a:lnTo>
                <a:close/>
              </a:path>
            </a:pathLst>
          </a:custGeom>
          <a:blipFill>
            <a:blip r:embed="rId4"/>
            <a:stretch>
              <a:fillRect t="-1091" b="-1091"/>
            </a:stretch>
          </a:blipFill>
        </p:spPr>
        <p:txBody>
          <a:bodyPr/>
          <a:lstStyle/>
          <a:p>
            <a:endParaRPr lang="en-US"/>
          </a:p>
        </p:txBody>
      </p:sp>
      <p:grpSp>
        <p:nvGrpSpPr>
          <p:cNvPr id="10" name="Group 10"/>
          <p:cNvGrpSpPr/>
          <p:nvPr/>
        </p:nvGrpSpPr>
        <p:grpSpPr>
          <a:xfrm>
            <a:off x="895867" y="2157555"/>
            <a:ext cx="4718463" cy="775047"/>
            <a:chOff x="0" y="0"/>
            <a:chExt cx="6291284" cy="1033396"/>
          </a:xfrm>
        </p:grpSpPr>
        <p:grpSp>
          <p:nvGrpSpPr>
            <p:cNvPr id="11" name="Group 11"/>
            <p:cNvGrpSpPr/>
            <p:nvPr/>
          </p:nvGrpSpPr>
          <p:grpSpPr>
            <a:xfrm>
              <a:off x="0" y="0"/>
              <a:ext cx="6291284" cy="1033396"/>
              <a:chOff x="0" y="0"/>
              <a:chExt cx="1242658" cy="204117"/>
            </a:xfrm>
          </p:grpSpPr>
          <p:sp>
            <p:nvSpPr>
              <p:cNvPr id="12" name="Freeform 12"/>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3" name="TextBox 13"/>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14" name="TextBox 14"/>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Tính năng chính:</a:t>
              </a:r>
            </a:p>
          </p:txBody>
        </p:sp>
      </p:grpSp>
      <p:grpSp>
        <p:nvGrpSpPr>
          <p:cNvPr id="15" name="Group 15"/>
          <p:cNvGrpSpPr/>
          <p:nvPr/>
        </p:nvGrpSpPr>
        <p:grpSpPr>
          <a:xfrm>
            <a:off x="895867" y="6080658"/>
            <a:ext cx="4718463" cy="775047"/>
            <a:chOff x="0" y="0"/>
            <a:chExt cx="6291284" cy="1033396"/>
          </a:xfrm>
        </p:grpSpPr>
        <p:grpSp>
          <p:nvGrpSpPr>
            <p:cNvPr id="16" name="Group 16"/>
            <p:cNvGrpSpPr/>
            <p:nvPr/>
          </p:nvGrpSpPr>
          <p:grpSpPr>
            <a:xfrm>
              <a:off x="0" y="0"/>
              <a:ext cx="6291284" cy="1033396"/>
              <a:chOff x="0" y="0"/>
              <a:chExt cx="1242658" cy="204117"/>
            </a:xfrm>
          </p:grpSpPr>
          <p:sp>
            <p:nvSpPr>
              <p:cNvPr id="17" name="Freeform 17"/>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8" name="TextBox 18"/>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19" name="TextBox 19"/>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Công nghệ:</a:t>
              </a:r>
            </a:p>
          </p:txBody>
        </p:sp>
      </p:grpSp>
      <p:sp>
        <p:nvSpPr>
          <p:cNvPr id="20" name="TextBox 20"/>
          <p:cNvSpPr txBox="1"/>
          <p:nvPr/>
        </p:nvSpPr>
        <p:spPr>
          <a:xfrm>
            <a:off x="1366064" y="3114158"/>
            <a:ext cx="14814158" cy="2592705"/>
          </a:xfrm>
          <a:prstGeom prst="rect">
            <a:avLst/>
          </a:prstGeom>
        </p:spPr>
        <p:txBody>
          <a:bodyPr lIns="0" tIns="0" rIns="0" bIns="0" rtlCol="0" anchor="t">
            <a:spAutoFit/>
          </a:bodyPr>
          <a:lstStyle/>
          <a:p>
            <a:pPr marL="755651" lvl="1" indent="-377825" algn="l">
              <a:lnSpc>
                <a:spcPts val="7035"/>
              </a:lnSpc>
              <a:buFont typeface="Arial"/>
              <a:buChar char="•"/>
            </a:pPr>
            <a:r>
              <a:rPr lang="en-US" sz="3500">
                <a:solidFill>
                  <a:srgbClr val="000000"/>
                </a:solidFill>
                <a:latin typeface="Arimo"/>
                <a:ea typeface="Arimo"/>
                <a:cs typeface="Arimo"/>
                <a:sym typeface="Arimo"/>
              </a:rPr>
              <a:t>Tìm kiếm tập trung mã nguồn mở phát triển dưới giấy phép GPL.</a:t>
            </a:r>
          </a:p>
          <a:p>
            <a:pPr marL="755651" lvl="1" indent="-377825" algn="l">
              <a:lnSpc>
                <a:spcPts val="7035"/>
              </a:lnSpc>
              <a:buFont typeface="Arial"/>
              <a:buChar char="•"/>
            </a:pPr>
            <a:r>
              <a:rPr lang="en-US" sz="3500">
                <a:solidFill>
                  <a:srgbClr val="000000"/>
                </a:solidFill>
                <a:latin typeface="Arimo"/>
                <a:ea typeface="Arimo"/>
                <a:cs typeface="Arimo"/>
                <a:sym typeface="Arimo"/>
              </a:rPr>
              <a:t>Tích hợp với các hệ thống ILS như Koha, Alma, Evergreen qua API.</a:t>
            </a:r>
          </a:p>
          <a:p>
            <a:pPr marL="755651" lvl="1" indent="-377825" algn="l">
              <a:lnSpc>
                <a:spcPts val="7035"/>
              </a:lnSpc>
              <a:buFont typeface="Arial"/>
              <a:buChar char="•"/>
            </a:pPr>
            <a:r>
              <a:rPr lang="en-US" sz="3500">
                <a:solidFill>
                  <a:srgbClr val="000000"/>
                </a:solidFill>
                <a:latin typeface="Arimo"/>
                <a:ea typeface="Arimo"/>
                <a:cs typeface="Arimo"/>
                <a:sym typeface="Arimo"/>
              </a:rPr>
              <a:t>Hỗ trợ tiêu chuẩn metadata: MARC, Dublin Core, EAD.</a:t>
            </a:r>
          </a:p>
        </p:txBody>
      </p:sp>
      <p:sp>
        <p:nvSpPr>
          <p:cNvPr id="21" name="TextBox 21"/>
          <p:cNvSpPr txBox="1"/>
          <p:nvPr/>
        </p:nvSpPr>
        <p:spPr>
          <a:xfrm>
            <a:off x="1366064" y="6934226"/>
            <a:ext cx="11427311" cy="1706880"/>
          </a:xfrm>
          <a:prstGeom prst="rect">
            <a:avLst/>
          </a:prstGeom>
        </p:spPr>
        <p:txBody>
          <a:bodyPr lIns="0" tIns="0" rIns="0" bIns="0" rtlCol="0" anchor="t">
            <a:spAutoFit/>
          </a:bodyPr>
          <a:lstStyle/>
          <a:p>
            <a:pPr marL="755651" lvl="1" indent="-377825" algn="l">
              <a:lnSpc>
                <a:spcPts val="7035"/>
              </a:lnSpc>
              <a:buFont typeface="Arial"/>
              <a:buChar char="•"/>
            </a:pPr>
            <a:r>
              <a:rPr lang="en-US" sz="3500">
                <a:solidFill>
                  <a:srgbClr val="000000"/>
                </a:solidFill>
                <a:latin typeface="Arimo"/>
                <a:ea typeface="Arimo"/>
                <a:cs typeface="Arimo"/>
                <a:sym typeface="Arimo"/>
              </a:rPr>
              <a:t>Cơ sở dữ liệu: MySQL hoặc MariaDB.</a:t>
            </a:r>
          </a:p>
          <a:p>
            <a:pPr marL="755651" lvl="1" indent="-377825" algn="l">
              <a:lnSpc>
                <a:spcPts val="7035"/>
              </a:lnSpc>
              <a:buFont typeface="Arial"/>
              <a:buChar char="•"/>
            </a:pPr>
            <a:r>
              <a:rPr lang="en-US" sz="3500">
                <a:solidFill>
                  <a:srgbClr val="000000"/>
                </a:solidFill>
                <a:latin typeface="Arimo"/>
                <a:ea typeface="Arimo"/>
                <a:cs typeface="Arimo"/>
                <a:sym typeface="Arimo"/>
              </a:rPr>
              <a:t>Công cụ tìm kiếm: Apache Solr.</a:t>
            </a:r>
          </a:p>
        </p:txBody>
      </p:sp>
      <p:sp>
        <p:nvSpPr>
          <p:cNvPr id="22" name="TextBox 22"/>
          <p:cNvSpPr txBox="1"/>
          <p:nvPr/>
        </p:nvSpPr>
        <p:spPr>
          <a:xfrm>
            <a:off x="17449800" y="9305987"/>
            <a:ext cx="435772" cy="456792"/>
          </a:xfrm>
          <a:prstGeom prst="rect">
            <a:avLst/>
          </a:prstGeom>
        </p:spPr>
        <p:txBody>
          <a:bodyPr wrap="square" lIns="0" tIns="0" rIns="0" bIns="0" rtlCol="0" anchor="t">
            <a:spAutoFit/>
          </a:bodyPr>
          <a:lstStyle/>
          <a:p>
            <a:pPr algn="ctr">
              <a:lnSpc>
                <a:spcPts val="3919"/>
              </a:lnSpc>
            </a:pPr>
            <a:r>
              <a:rPr lang="en-US" sz="2799">
                <a:solidFill>
                  <a:srgbClr val="000000"/>
                </a:solidFill>
                <a:latin typeface="Arimo"/>
                <a:ea typeface="Arimo"/>
                <a:cs typeface="Arimo"/>
                <a:sym typeface="Arimo"/>
              </a:rPr>
              <a:t>12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GIỚI THIỆU VỀ SOLR</a:t>
              </a:r>
            </a:p>
          </p:txBody>
        </p:sp>
      </p:grpSp>
      <p:sp>
        <p:nvSpPr>
          <p:cNvPr id="9" name="Freeform 9"/>
          <p:cNvSpPr/>
          <p:nvPr/>
        </p:nvSpPr>
        <p:spPr>
          <a:xfrm>
            <a:off x="15436384" y="138692"/>
            <a:ext cx="2513592" cy="1182414"/>
          </a:xfrm>
          <a:custGeom>
            <a:avLst/>
            <a:gdLst/>
            <a:ahLst/>
            <a:cxnLst/>
            <a:rect l="l" t="t" r="r" b="b"/>
            <a:pathLst>
              <a:path w="2513592" h="1182414">
                <a:moveTo>
                  <a:pt x="0" y="0"/>
                </a:moveTo>
                <a:lnTo>
                  <a:pt x="2513593" y="0"/>
                </a:lnTo>
                <a:lnTo>
                  <a:pt x="2513593" y="1182414"/>
                </a:lnTo>
                <a:lnTo>
                  <a:pt x="0" y="1182414"/>
                </a:lnTo>
                <a:lnTo>
                  <a:pt x="0" y="0"/>
                </a:lnTo>
                <a:close/>
              </a:path>
            </a:pathLst>
          </a:custGeom>
          <a:blipFill>
            <a:blip r:embed="rId4"/>
            <a:stretch>
              <a:fillRect t="-7951"/>
            </a:stretch>
          </a:blipFill>
        </p:spPr>
        <p:txBody>
          <a:bodyPr/>
          <a:lstStyle/>
          <a:p>
            <a:endParaRPr lang="en-US"/>
          </a:p>
        </p:txBody>
      </p:sp>
      <p:grpSp>
        <p:nvGrpSpPr>
          <p:cNvPr id="10" name="Group 10"/>
          <p:cNvGrpSpPr/>
          <p:nvPr/>
        </p:nvGrpSpPr>
        <p:grpSpPr>
          <a:xfrm>
            <a:off x="828247" y="2067022"/>
            <a:ext cx="4718463" cy="775047"/>
            <a:chOff x="0" y="0"/>
            <a:chExt cx="6291284" cy="1033396"/>
          </a:xfrm>
        </p:grpSpPr>
        <p:grpSp>
          <p:nvGrpSpPr>
            <p:cNvPr id="11" name="Group 11"/>
            <p:cNvGrpSpPr/>
            <p:nvPr/>
          </p:nvGrpSpPr>
          <p:grpSpPr>
            <a:xfrm>
              <a:off x="0" y="0"/>
              <a:ext cx="6291284" cy="1033396"/>
              <a:chOff x="0" y="0"/>
              <a:chExt cx="1242658" cy="204117"/>
            </a:xfrm>
          </p:grpSpPr>
          <p:sp>
            <p:nvSpPr>
              <p:cNvPr id="12" name="Freeform 12"/>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3" name="TextBox 13"/>
              <p:cNvSpPr txBox="1"/>
              <p:nvPr/>
            </p:nvSpPr>
            <p:spPr>
              <a:xfrm>
                <a:off x="0" y="-57150"/>
                <a:ext cx="1242658" cy="261267"/>
              </a:xfrm>
              <a:prstGeom prst="rect">
                <a:avLst/>
              </a:prstGeom>
            </p:spPr>
            <p:txBody>
              <a:bodyPr lIns="50803" tIns="50803" rIns="50803" bIns="50803" rtlCol="0" anchor="ctr"/>
              <a:lstStyle/>
              <a:p>
                <a:pPr algn="ctr">
                  <a:lnSpc>
                    <a:spcPts val="1932"/>
                  </a:lnSpc>
                </a:pPr>
                <a:endParaRPr/>
              </a:p>
            </p:txBody>
          </p:sp>
        </p:grpSp>
        <p:sp>
          <p:nvSpPr>
            <p:cNvPr id="14" name="TextBox 14"/>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Tính năng chính:</a:t>
              </a:r>
            </a:p>
          </p:txBody>
        </p:sp>
      </p:grpSp>
      <p:sp>
        <p:nvSpPr>
          <p:cNvPr id="15" name="TextBox 15"/>
          <p:cNvSpPr txBox="1"/>
          <p:nvPr/>
        </p:nvSpPr>
        <p:spPr>
          <a:xfrm>
            <a:off x="1229635" y="3023426"/>
            <a:ext cx="15154453" cy="2513965"/>
          </a:xfrm>
          <a:prstGeom prst="rect">
            <a:avLst/>
          </a:prstGeom>
        </p:spPr>
        <p:txBody>
          <a:bodyPr lIns="0" tIns="0" rIns="0" bIns="0" rtlCol="0" anchor="t">
            <a:spAutoFit/>
          </a:bodyPr>
          <a:lstStyle/>
          <a:p>
            <a:pPr marL="755651" lvl="1" indent="-377825" algn="l">
              <a:lnSpc>
                <a:spcPts val="6755"/>
              </a:lnSpc>
              <a:buFont typeface="Arial"/>
              <a:buChar char="•"/>
            </a:pPr>
            <a:r>
              <a:rPr lang="en-US" sz="3500">
                <a:solidFill>
                  <a:srgbClr val="000000"/>
                </a:solidFill>
                <a:latin typeface="Arimo"/>
                <a:ea typeface="Arimo"/>
                <a:cs typeface="Arimo"/>
                <a:sym typeface="Arimo"/>
              </a:rPr>
              <a:t>Hỗ trợ tìm kiếm văn bản, phân tích cú pháp và tìm kiếm ngữ nghĩa.</a:t>
            </a:r>
          </a:p>
          <a:p>
            <a:pPr marL="755651" lvl="1" indent="-377825" algn="l">
              <a:lnSpc>
                <a:spcPts val="6755"/>
              </a:lnSpc>
              <a:buFont typeface="Arial"/>
              <a:buChar char="•"/>
            </a:pPr>
            <a:r>
              <a:rPr lang="en-US" sz="3500">
                <a:solidFill>
                  <a:srgbClr val="000000"/>
                </a:solidFill>
                <a:latin typeface="Arimo"/>
                <a:ea typeface="Arimo"/>
                <a:cs typeface="Arimo"/>
                <a:sym typeface="Arimo"/>
              </a:rPr>
              <a:t>Xử lý truy vấn phức tạp: Faceting, Filtering, Highlighting.</a:t>
            </a:r>
          </a:p>
          <a:p>
            <a:pPr marL="755651" lvl="1" indent="-377825" algn="l">
              <a:lnSpc>
                <a:spcPts val="6755"/>
              </a:lnSpc>
              <a:buFont typeface="Arial"/>
              <a:buChar char="•"/>
            </a:pPr>
            <a:r>
              <a:rPr lang="en-US" sz="3500">
                <a:solidFill>
                  <a:srgbClr val="000000"/>
                </a:solidFill>
                <a:latin typeface="Arimo"/>
                <a:ea typeface="Arimo"/>
                <a:cs typeface="Arimo"/>
                <a:sym typeface="Arimo"/>
              </a:rPr>
              <a:t>Cung cấp giao diện quản trị web để cấu hình và giám sát.</a:t>
            </a:r>
          </a:p>
        </p:txBody>
      </p:sp>
      <p:sp>
        <p:nvSpPr>
          <p:cNvPr id="16" name="TextBox 16"/>
          <p:cNvSpPr txBox="1"/>
          <p:nvPr/>
        </p:nvSpPr>
        <p:spPr>
          <a:xfrm>
            <a:off x="1229635" y="7074438"/>
            <a:ext cx="15704928" cy="1706880"/>
          </a:xfrm>
          <a:prstGeom prst="rect">
            <a:avLst/>
          </a:prstGeom>
        </p:spPr>
        <p:txBody>
          <a:bodyPr lIns="0" tIns="0" rIns="0" bIns="0" rtlCol="0" anchor="t">
            <a:spAutoFit/>
          </a:bodyPr>
          <a:lstStyle/>
          <a:p>
            <a:pPr marL="755651" lvl="1" indent="-377825" algn="l">
              <a:lnSpc>
                <a:spcPts val="7035"/>
              </a:lnSpc>
              <a:buFont typeface="Arial"/>
              <a:buChar char="•"/>
            </a:pPr>
            <a:r>
              <a:rPr lang="en-US" sz="3500">
                <a:solidFill>
                  <a:srgbClr val="000000"/>
                </a:solidFill>
                <a:latin typeface="Arimo"/>
                <a:ea typeface="Arimo"/>
                <a:cs typeface="Arimo"/>
                <a:sym typeface="Arimo"/>
              </a:rPr>
              <a:t>Ngôn ngữ phát triển: Java (Backend) và HTML, CSS, JavaScript (Frontend)</a:t>
            </a:r>
          </a:p>
          <a:p>
            <a:pPr marL="755651" lvl="1" indent="-377825" algn="l">
              <a:lnSpc>
                <a:spcPts val="7035"/>
              </a:lnSpc>
              <a:buFont typeface="Arial"/>
              <a:buChar char="•"/>
            </a:pPr>
            <a:r>
              <a:rPr lang="en-US" sz="3500">
                <a:solidFill>
                  <a:srgbClr val="000000"/>
                </a:solidFill>
                <a:latin typeface="Arimo"/>
                <a:ea typeface="Arimo"/>
                <a:cs typeface="Arimo"/>
                <a:sym typeface="Arimo"/>
              </a:rPr>
              <a:t>Cơ sở dữ liệu: Apache Lucene (lưu trữ chỉ mục).</a:t>
            </a:r>
          </a:p>
        </p:txBody>
      </p:sp>
      <p:grpSp>
        <p:nvGrpSpPr>
          <p:cNvPr id="17" name="Group 17"/>
          <p:cNvGrpSpPr/>
          <p:nvPr/>
        </p:nvGrpSpPr>
        <p:grpSpPr>
          <a:xfrm>
            <a:off x="828247" y="6146991"/>
            <a:ext cx="4718463" cy="775047"/>
            <a:chOff x="0" y="0"/>
            <a:chExt cx="6291284" cy="1033396"/>
          </a:xfrm>
        </p:grpSpPr>
        <p:grpSp>
          <p:nvGrpSpPr>
            <p:cNvPr id="18" name="Group 18"/>
            <p:cNvGrpSpPr/>
            <p:nvPr/>
          </p:nvGrpSpPr>
          <p:grpSpPr>
            <a:xfrm>
              <a:off x="0" y="0"/>
              <a:ext cx="6291284" cy="1033396"/>
              <a:chOff x="0" y="0"/>
              <a:chExt cx="1242658" cy="204117"/>
            </a:xfrm>
          </p:grpSpPr>
          <p:sp>
            <p:nvSpPr>
              <p:cNvPr id="19" name="Freeform 19"/>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20" name="TextBox 20"/>
              <p:cNvSpPr txBox="1"/>
              <p:nvPr/>
            </p:nvSpPr>
            <p:spPr>
              <a:xfrm>
                <a:off x="0" y="-57150"/>
                <a:ext cx="1242658" cy="261267"/>
              </a:xfrm>
              <a:prstGeom prst="rect">
                <a:avLst/>
              </a:prstGeom>
            </p:spPr>
            <p:txBody>
              <a:bodyPr lIns="50803" tIns="50803" rIns="50803" bIns="50803" rtlCol="0" anchor="ctr"/>
              <a:lstStyle/>
              <a:p>
                <a:pPr algn="ctr">
                  <a:lnSpc>
                    <a:spcPts val="1932"/>
                  </a:lnSpc>
                </a:pPr>
                <a:endParaRPr/>
              </a:p>
            </p:txBody>
          </p:sp>
        </p:grpSp>
        <p:sp>
          <p:nvSpPr>
            <p:cNvPr id="21" name="TextBox 21"/>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Công nghệ:</a:t>
              </a:r>
            </a:p>
          </p:txBody>
        </p:sp>
      </p:grpSp>
      <p:sp>
        <p:nvSpPr>
          <p:cNvPr id="22" name="TextBox 22"/>
          <p:cNvSpPr txBox="1"/>
          <p:nvPr/>
        </p:nvSpPr>
        <p:spPr>
          <a:xfrm>
            <a:off x="17297400" y="9305987"/>
            <a:ext cx="588172" cy="456792"/>
          </a:xfrm>
          <a:prstGeom prst="rect">
            <a:avLst/>
          </a:prstGeom>
        </p:spPr>
        <p:txBody>
          <a:bodyPr wrap="square" lIns="0" tIns="0" rIns="0" bIns="0" rtlCol="0" anchor="t">
            <a:spAutoFit/>
          </a:bodyPr>
          <a:lstStyle/>
          <a:p>
            <a:pPr algn="ctr">
              <a:lnSpc>
                <a:spcPts val="3919"/>
              </a:lnSpc>
            </a:pPr>
            <a:r>
              <a:rPr lang="en-US" sz="2799">
                <a:solidFill>
                  <a:srgbClr val="000000"/>
                </a:solidFill>
                <a:latin typeface="Arimo"/>
                <a:ea typeface="Arimo"/>
                <a:cs typeface="Arimo"/>
                <a:sym typeface="Arimo"/>
              </a:rPr>
              <a:t>13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GIỚI THIỆU SSAS</a:t>
              </a:r>
            </a:p>
          </p:txBody>
        </p:sp>
      </p:grpSp>
      <p:sp>
        <p:nvSpPr>
          <p:cNvPr id="9" name="Freeform 9"/>
          <p:cNvSpPr/>
          <p:nvPr/>
        </p:nvSpPr>
        <p:spPr>
          <a:xfrm>
            <a:off x="15074189" y="0"/>
            <a:ext cx="1459797" cy="1459797"/>
          </a:xfrm>
          <a:custGeom>
            <a:avLst/>
            <a:gdLst/>
            <a:ahLst/>
            <a:cxnLst/>
            <a:rect l="l" t="t" r="r" b="b"/>
            <a:pathLst>
              <a:path w="1459797" h="1459797">
                <a:moveTo>
                  <a:pt x="0" y="0"/>
                </a:moveTo>
                <a:lnTo>
                  <a:pt x="1459797" y="0"/>
                </a:lnTo>
                <a:lnTo>
                  <a:pt x="1459797" y="1459797"/>
                </a:lnTo>
                <a:lnTo>
                  <a:pt x="0" y="1459797"/>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221801" y="2980037"/>
            <a:ext cx="14812258" cy="2597150"/>
          </a:xfrm>
          <a:prstGeom prst="rect">
            <a:avLst/>
          </a:prstGeom>
        </p:spPr>
        <p:txBody>
          <a:bodyPr lIns="0" tIns="0" rIns="0" bIns="0" rtlCol="0" anchor="t">
            <a:spAutoFit/>
          </a:bodyPr>
          <a:lstStyle/>
          <a:p>
            <a:pPr marL="755651" lvl="1" indent="-377825" algn="l">
              <a:lnSpc>
                <a:spcPts val="7000"/>
              </a:lnSpc>
              <a:buFont typeface="Arial"/>
              <a:buChar char="•"/>
            </a:pPr>
            <a:r>
              <a:rPr lang="en-US" sz="3500">
                <a:solidFill>
                  <a:srgbClr val="000000"/>
                </a:solidFill>
                <a:latin typeface="Arimo"/>
                <a:ea typeface="Arimo"/>
                <a:cs typeface="Arimo"/>
                <a:sym typeface="Arimo"/>
              </a:rPr>
              <a:t>SSAS là thành phần BI của Microsoft SQL Server</a:t>
            </a:r>
          </a:p>
          <a:p>
            <a:pPr marL="755651" lvl="1" indent="-377825" algn="l">
              <a:lnSpc>
                <a:spcPts val="7000"/>
              </a:lnSpc>
              <a:buFont typeface="Arial"/>
              <a:buChar char="•"/>
            </a:pPr>
            <a:r>
              <a:rPr lang="en-US" sz="3500">
                <a:solidFill>
                  <a:srgbClr val="000000"/>
                </a:solidFill>
                <a:latin typeface="Arimo"/>
                <a:ea typeface="Arimo"/>
                <a:cs typeface="Arimo"/>
                <a:sym typeface="Arimo"/>
              </a:rPr>
              <a:t>Cung cấp engine phân tích dữ liệu</a:t>
            </a:r>
          </a:p>
          <a:p>
            <a:pPr marL="755651" lvl="1" indent="-377825" algn="l">
              <a:lnSpc>
                <a:spcPts val="7000"/>
              </a:lnSpc>
              <a:buFont typeface="Arial"/>
              <a:buChar char="•"/>
            </a:pPr>
            <a:r>
              <a:rPr lang="en-US" sz="3500">
                <a:solidFill>
                  <a:srgbClr val="000000"/>
                </a:solidFill>
                <a:latin typeface="Arimo"/>
                <a:ea typeface="Arimo"/>
                <a:cs typeface="Arimo"/>
                <a:sym typeface="Arimo"/>
              </a:rPr>
              <a:t>Hỗ trợ 2 mô hình chính là MOLAP (đa chiều) và Tabular (In-memory)</a:t>
            </a:r>
          </a:p>
        </p:txBody>
      </p:sp>
      <p:grpSp>
        <p:nvGrpSpPr>
          <p:cNvPr id="11" name="Group 11"/>
          <p:cNvGrpSpPr/>
          <p:nvPr/>
        </p:nvGrpSpPr>
        <p:grpSpPr>
          <a:xfrm>
            <a:off x="728667" y="2102079"/>
            <a:ext cx="4718463" cy="775047"/>
            <a:chOff x="0" y="0"/>
            <a:chExt cx="6291284" cy="1033396"/>
          </a:xfrm>
        </p:grpSpPr>
        <p:grpSp>
          <p:nvGrpSpPr>
            <p:cNvPr id="12" name="Group 12"/>
            <p:cNvGrpSpPr/>
            <p:nvPr/>
          </p:nvGrpSpPr>
          <p:grpSpPr>
            <a:xfrm>
              <a:off x="0" y="0"/>
              <a:ext cx="6291284" cy="1033396"/>
              <a:chOff x="0" y="0"/>
              <a:chExt cx="1242658" cy="204117"/>
            </a:xfrm>
          </p:grpSpPr>
          <p:sp>
            <p:nvSpPr>
              <p:cNvPr id="13" name="Freeform 13"/>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4" name="TextBox 14"/>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15" name="TextBox 15"/>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Tính năng chính:</a:t>
              </a:r>
            </a:p>
          </p:txBody>
        </p:sp>
      </p:grpSp>
      <p:grpSp>
        <p:nvGrpSpPr>
          <p:cNvPr id="16" name="Group 16"/>
          <p:cNvGrpSpPr/>
          <p:nvPr/>
        </p:nvGrpSpPr>
        <p:grpSpPr>
          <a:xfrm>
            <a:off x="728667" y="5872052"/>
            <a:ext cx="4718463" cy="775047"/>
            <a:chOff x="0" y="0"/>
            <a:chExt cx="6291284" cy="1033396"/>
          </a:xfrm>
        </p:grpSpPr>
        <p:grpSp>
          <p:nvGrpSpPr>
            <p:cNvPr id="17" name="Group 17"/>
            <p:cNvGrpSpPr/>
            <p:nvPr/>
          </p:nvGrpSpPr>
          <p:grpSpPr>
            <a:xfrm>
              <a:off x="0" y="0"/>
              <a:ext cx="6291284" cy="1033396"/>
              <a:chOff x="0" y="0"/>
              <a:chExt cx="1242658" cy="204117"/>
            </a:xfrm>
          </p:grpSpPr>
          <p:sp>
            <p:nvSpPr>
              <p:cNvPr id="18" name="Freeform 18"/>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9" name="TextBox 19"/>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20" name="TextBox 20"/>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Ưu điểm</a:t>
              </a:r>
            </a:p>
          </p:txBody>
        </p:sp>
      </p:grpSp>
      <p:sp>
        <p:nvSpPr>
          <p:cNvPr id="21" name="TextBox 21"/>
          <p:cNvSpPr txBox="1"/>
          <p:nvPr/>
        </p:nvSpPr>
        <p:spPr>
          <a:xfrm>
            <a:off x="1221801" y="6751874"/>
            <a:ext cx="14812258" cy="2597150"/>
          </a:xfrm>
          <a:prstGeom prst="rect">
            <a:avLst/>
          </a:prstGeom>
        </p:spPr>
        <p:txBody>
          <a:bodyPr lIns="0" tIns="0" rIns="0" bIns="0" rtlCol="0" anchor="t">
            <a:spAutoFit/>
          </a:bodyPr>
          <a:lstStyle/>
          <a:p>
            <a:pPr marL="755651" lvl="1" indent="-377825" algn="l">
              <a:lnSpc>
                <a:spcPts val="7000"/>
              </a:lnSpc>
              <a:buFont typeface="Arial"/>
              <a:buChar char="•"/>
            </a:pPr>
            <a:r>
              <a:rPr lang="en-US" sz="3500">
                <a:solidFill>
                  <a:srgbClr val="000000"/>
                </a:solidFill>
                <a:latin typeface="Arimo"/>
                <a:ea typeface="Arimo"/>
                <a:cs typeface="Arimo"/>
                <a:sym typeface="Arimo"/>
              </a:rPr>
              <a:t>Phân tích khối lượng dữ liệu lớn, truy vấn trả về gần như tức thì</a:t>
            </a:r>
          </a:p>
          <a:p>
            <a:pPr marL="755651" lvl="1" indent="-377825" algn="l">
              <a:lnSpc>
                <a:spcPts val="7000"/>
              </a:lnSpc>
              <a:buFont typeface="Arial"/>
              <a:buChar char="•"/>
            </a:pPr>
            <a:r>
              <a:rPr lang="en-US" sz="3500">
                <a:solidFill>
                  <a:srgbClr val="000000"/>
                </a:solidFill>
                <a:latin typeface="Arimo"/>
                <a:ea typeface="Arimo"/>
                <a:cs typeface="Arimo"/>
                <a:sym typeface="Arimo"/>
              </a:rPr>
              <a:t>Kết nối trực tiếp với Excel, Power BI, Reporting Services…</a:t>
            </a:r>
          </a:p>
          <a:p>
            <a:pPr marL="755651" lvl="1" indent="-377825" algn="l">
              <a:lnSpc>
                <a:spcPts val="7000"/>
              </a:lnSpc>
              <a:buFont typeface="Arial"/>
              <a:buChar char="•"/>
            </a:pPr>
            <a:r>
              <a:rPr lang="en-US" sz="3500">
                <a:solidFill>
                  <a:srgbClr val="000000"/>
                </a:solidFill>
                <a:latin typeface="Arimo"/>
                <a:ea typeface="Arimo"/>
                <a:cs typeface="Arimo"/>
                <a:sym typeface="Arimo"/>
              </a:rPr>
              <a:t>Hỗ trợ DAX (Tabular) và MDX (MOLAP) cho tính toán linh hoạt</a:t>
            </a:r>
          </a:p>
        </p:txBody>
      </p:sp>
      <p:sp>
        <p:nvSpPr>
          <p:cNvPr id="22" name="TextBox 22"/>
          <p:cNvSpPr txBox="1"/>
          <p:nvPr/>
        </p:nvSpPr>
        <p:spPr>
          <a:xfrm>
            <a:off x="17373600" y="9305987"/>
            <a:ext cx="5119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14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endParaRPr/>
            </a:p>
          </p:txBody>
        </p:sp>
      </p:grpSp>
      <p:grpSp>
        <p:nvGrpSpPr>
          <p:cNvPr id="9" name="Group 9"/>
          <p:cNvGrpSpPr/>
          <p:nvPr/>
        </p:nvGrpSpPr>
        <p:grpSpPr>
          <a:xfrm>
            <a:off x="0" y="0"/>
            <a:ext cx="18288000" cy="1459797"/>
            <a:chOff x="0" y="0"/>
            <a:chExt cx="24384000" cy="1946396"/>
          </a:xfrm>
        </p:grpSpPr>
        <p:grpSp>
          <p:nvGrpSpPr>
            <p:cNvPr id="10" name="Group 10"/>
            <p:cNvGrpSpPr/>
            <p:nvPr/>
          </p:nvGrpSpPr>
          <p:grpSpPr>
            <a:xfrm>
              <a:off x="0" y="0"/>
              <a:ext cx="24384000" cy="1946396"/>
              <a:chOff x="0" y="0"/>
              <a:chExt cx="4816593" cy="384473"/>
            </a:xfrm>
          </p:grpSpPr>
          <p:sp>
            <p:nvSpPr>
              <p:cNvPr id="11" name="Freeform 11"/>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12" name="TextBox 12"/>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13" name="Freeform 13"/>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14" name="Freeform 14"/>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GIỚI THIỆU POWER BI</a:t>
              </a:r>
            </a:p>
          </p:txBody>
        </p:sp>
      </p:grpSp>
      <p:sp>
        <p:nvSpPr>
          <p:cNvPr id="16" name="TextBox 16"/>
          <p:cNvSpPr txBox="1"/>
          <p:nvPr/>
        </p:nvSpPr>
        <p:spPr>
          <a:xfrm>
            <a:off x="1417898" y="2942972"/>
            <a:ext cx="14820178" cy="1711325"/>
          </a:xfrm>
          <a:prstGeom prst="rect">
            <a:avLst/>
          </a:prstGeom>
        </p:spPr>
        <p:txBody>
          <a:bodyPr lIns="0" tIns="0" rIns="0" bIns="0" rtlCol="0" anchor="t">
            <a:spAutoFit/>
          </a:bodyPr>
          <a:lstStyle/>
          <a:p>
            <a:pPr marL="755651" lvl="1" indent="-377825" algn="l">
              <a:lnSpc>
                <a:spcPts val="7000"/>
              </a:lnSpc>
              <a:buFont typeface="Arial"/>
              <a:buChar char="•"/>
            </a:pPr>
            <a:r>
              <a:rPr lang="en-US" sz="3500" dirty="0">
                <a:solidFill>
                  <a:srgbClr val="000000"/>
                </a:solidFill>
                <a:latin typeface="Arimo"/>
                <a:ea typeface="Arimo"/>
                <a:cs typeface="Arimo"/>
                <a:sym typeface="Arimo"/>
              </a:rPr>
              <a:t>Power BI </a:t>
            </a:r>
            <a:r>
              <a:rPr lang="en-US" sz="3500" dirty="0" err="1">
                <a:solidFill>
                  <a:srgbClr val="000000"/>
                </a:solidFill>
                <a:latin typeface="Arimo"/>
                <a:ea typeface="Arimo"/>
                <a:cs typeface="Arimo"/>
                <a:sym typeface="Arimo"/>
              </a:rPr>
              <a:t>là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nền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tảng</a:t>
            </a:r>
            <a:r>
              <a:rPr lang="en-US" sz="3500" dirty="0">
                <a:solidFill>
                  <a:srgbClr val="000000"/>
                </a:solidFill>
                <a:latin typeface="Arimo"/>
                <a:ea typeface="Arimo"/>
                <a:cs typeface="Arimo"/>
                <a:sym typeface="Arimo"/>
              </a:rPr>
              <a:t> BI </a:t>
            </a:r>
            <a:r>
              <a:rPr lang="en-US" sz="3500" dirty="0" err="1">
                <a:solidFill>
                  <a:srgbClr val="000000"/>
                </a:solidFill>
                <a:latin typeface="Arimo"/>
                <a:ea typeface="Arimo"/>
                <a:cs typeface="Arimo"/>
                <a:sym typeface="Arimo"/>
              </a:rPr>
              <a:t>của</a:t>
            </a:r>
            <a:r>
              <a:rPr lang="en-US" sz="3500" dirty="0">
                <a:solidFill>
                  <a:srgbClr val="000000"/>
                </a:solidFill>
                <a:latin typeface="Arimo"/>
                <a:ea typeface="Arimo"/>
                <a:cs typeface="Arimo"/>
                <a:sym typeface="Arimo"/>
              </a:rPr>
              <a:t> Microsoft</a:t>
            </a:r>
          </a:p>
          <a:p>
            <a:pPr marL="755651" lvl="1" indent="-377825" algn="l">
              <a:lnSpc>
                <a:spcPts val="7000"/>
              </a:lnSpc>
              <a:buFont typeface="Arial"/>
              <a:buChar char="•"/>
            </a:pPr>
            <a:r>
              <a:rPr lang="en-US" sz="3500" dirty="0" err="1">
                <a:solidFill>
                  <a:srgbClr val="000000"/>
                </a:solidFill>
                <a:latin typeface="Arimo"/>
                <a:ea typeface="Arimo"/>
                <a:cs typeface="Arimo"/>
                <a:sym typeface="Arimo"/>
              </a:rPr>
              <a:t>Biến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dữ</a:t>
            </a:r>
            <a:r>
              <a:rPr lang="en-US" sz="3500" dirty="0">
                <a:solidFill>
                  <a:srgbClr val="000000"/>
                </a:solidFill>
                <a:latin typeface="Arimo"/>
                <a:ea typeface="Arimo"/>
                <a:cs typeface="Arimo"/>
                <a:sym typeface="Arimo"/>
              </a:rPr>
              <a:t> liệu </a:t>
            </a:r>
            <a:r>
              <a:rPr lang="en-US" sz="3500" dirty="0" err="1">
                <a:solidFill>
                  <a:srgbClr val="000000"/>
                </a:solidFill>
                <a:latin typeface="Arimo"/>
                <a:ea typeface="Arimo"/>
                <a:cs typeface="Arimo"/>
                <a:sym typeface="Arimo"/>
              </a:rPr>
              <a:t>thô</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thành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báo</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cáo</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và</a:t>
            </a:r>
            <a:r>
              <a:rPr lang="en-US" sz="3500" dirty="0">
                <a:solidFill>
                  <a:srgbClr val="000000"/>
                </a:solidFill>
                <a:latin typeface="Arimo"/>
                <a:ea typeface="Arimo"/>
                <a:cs typeface="Arimo"/>
                <a:sym typeface="Arimo"/>
              </a:rPr>
              <a:t> dashboard </a:t>
            </a:r>
            <a:r>
              <a:rPr lang="en-US" sz="3500" dirty="0" err="1">
                <a:solidFill>
                  <a:srgbClr val="000000"/>
                </a:solidFill>
                <a:latin typeface="Arimo"/>
                <a:ea typeface="Arimo"/>
                <a:cs typeface="Arimo"/>
                <a:sym typeface="Arimo"/>
              </a:rPr>
              <a:t>tương</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nhanh</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chóng</a:t>
            </a:r>
            <a:r>
              <a:rPr lang="en-US" sz="3500" dirty="0">
                <a:solidFill>
                  <a:srgbClr val="000000"/>
                </a:solidFill>
                <a:latin typeface="Arimo"/>
                <a:ea typeface="Arimo"/>
                <a:cs typeface="Arimo"/>
                <a:sym typeface="Arimo"/>
              </a:rPr>
              <a:t>.</a:t>
            </a:r>
          </a:p>
        </p:txBody>
      </p:sp>
      <p:grpSp>
        <p:nvGrpSpPr>
          <p:cNvPr id="17" name="Group 17"/>
          <p:cNvGrpSpPr/>
          <p:nvPr/>
        </p:nvGrpSpPr>
        <p:grpSpPr>
          <a:xfrm>
            <a:off x="821550" y="2069499"/>
            <a:ext cx="4718463" cy="775047"/>
            <a:chOff x="0" y="0"/>
            <a:chExt cx="6291284" cy="1033396"/>
          </a:xfrm>
        </p:grpSpPr>
        <p:grpSp>
          <p:nvGrpSpPr>
            <p:cNvPr id="18" name="Group 18"/>
            <p:cNvGrpSpPr/>
            <p:nvPr/>
          </p:nvGrpSpPr>
          <p:grpSpPr>
            <a:xfrm>
              <a:off x="0" y="0"/>
              <a:ext cx="6291284" cy="1033396"/>
              <a:chOff x="0" y="0"/>
              <a:chExt cx="1242658" cy="204117"/>
            </a:xfrm>
          </p:grpSpPr>
          <p:sp>
            <p:nvSpPr>
              <p:cNvPr id="19" name="Freeform 19"/>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20" name="TextBox 20"/>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21" name="TextBox 21"/>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Tính năng chính:</a:t>
              </a:r>
            </a:p>
          </p:txBody>
        </p:sp>
      </p:grpSp>
      <p:grpSp>
        <p:nvGrpSpPr>
          <p:cNvPr id="22" name="Group 22"/>
          <p:cNvGrpSpPr/>
          <p:nvPr/>
        </p:nvGrpSpPr>
        <p:grpSpPr>
          <a:xfrm>
            <a:off x="913296" y="5143500"/>
            <a:ext cx="4718463" cy="775047"/>
            <a:chOff x="0" y="0"/>
            <a:chExt cx="6291284" cy="1033396"/>
          </a:xfrm>
        </p:grpSpPr>
        <p:grpSp>
          <p:nvGrpSpPr>
            <p:cNvPr id="23" name="Group 23"/>
            <p:cNvGrpSpPr/>
            <p:nvPr/>
          </p:nvGrpSpPr>
          <p:grpSpPr>
            <a:xfrm>
              <a:off x="0" y="0"/>
              <a:ext cx="6291284" cy="1033396"/>
              <a:chOff x="0" y="0"/>
              <a:chExt cx="1242658" cy="204117"/>
            </a:xfrm>
          </p:grpSpPr>
          <p:sp>
            <p:nvSpPr>
              <p:cNvPr id="24" name="Freeform 24"/>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25" name="TextBox 25"/>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26" name="TextBox 26"/>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Ưu điểm </a:t>
              </a:r>
            </a:p>
          </p:txBody>
        </p:sp>
      </p:grpSp>
      <p:sp>
        <p:nvSpPr>
          <p:cNvPr id="27" name="TextBox 27"/>
          <p:cNvSpPr txBox="1"/>
          <p:nvPr/>
        </p:nvSpPr>
        <p:spPr>
          <a:xfrm>
            <a:off x="1417898" y="6013797"/>
            <a:ext cx="13514074" cy="3482975"/>
          </a:xfrm>
          <a:prstGeom prst="rect">
            <a:avLst/>
          </a:prstGeom>
        </p:spPr>
        <p:txBody>
          <a:bodyPr lIns="0" tIns="0" rIns="0" bIns="0" rtlCol="0" anchor="t">
            <a:spAutoFit/>
          </a:bodyPr>
          <a:lstStyle/>
          <a:p>
            <a:pPr marL="755651" lvl="1" indent="-377825" algn="l">
              <a:lnSpc>
                <a:spcPts val="7000"/>
              </a:lnSpc>
              <a:buFont typeface="Arial"/>
              <a:buChar char="•"/>
            </a:pPr>
            <a:r>
              <a:rPr lang="en-US" sz="3500">
                <a:solidFill>
                  <a:srgbClr val="000000"/>
                </a:solidFill>
                <a:latin typeface="Arimo"/>
                <a:ea typeface="Arimo"/>
                <a:cs typeface="Arimo"/>
                <a:sym typeface="Arimo"/>
              </a:rPr>
              <a:t>Dễ dùng: giao diện kéo-thả, ít phụ thuộc IT</a:t>
            </a:r>
          </a:p>
          <a:p>
            <a:pPr marL="755651" lvl="1" indent="-377825" algn="l">
              <a:lnSpc>
                <a:spcPts val="7000"/>
              </a:lnSpc>
              <a:buFont typeface="Arial"/>
              <a:buChar char="•"/>
            </a:pPr>
            <a:r>
              <a:rPr lang="en-US" sz="3500">
                <a:solidFill>
                  <a:srgbClr val="000000"/>
                </a:solidFill>
                <a:latin typeface="Arimo"/>
                <a:ea typeface="Arimo"/>
                <a:cs typeface="Arimo"/>
                <a:sym typeface="Arimo"/>
              </a:rPr>
              <a:t>Kết nối đa nguồn: Excel, SQL, cloud, dịch vụ web…</a:t>
            </a:r>
          </a:p>
          <a:p>
            <a:pPr marL="755651" lvl="1" indent="-377825" algn="l">
              <a:lnSpc>
                <a:spcPts val="7000"/>
              </a:lnSpc>
              <a:buFont typeface="Arial"/>
              <a:buChar char="•"/>
            </a:pPr>
            <a:r>
              <a:rPr lang="en-US" sz="3500">
                <a:solidFill>
                  <a:srgbClr val="000000"/>
                </a:solidFill>
                <a:latin typeface="Arimo"/>
                <a:ea typeface="Arimo"/>
                <a:cs typeface="Arimo"/>
                <a:sym typeface="Arimo"/>
              </a:rPr>
              <a:t>Trực quan: nhiều loại biểu đồ, slicer, map</a:t>
            </a:r>
          </a:p>
          <a:p>
            <a:pPr marL="755651" lvl="1" indent="-377825" algn="l">
              <a:lnSpc>
                <a:spcPts val="7000"/>
              </a:lnSpc>
              <a:buFont typeface="Arial"/>
              <a:buChar char="•"/>
            </a:pPr>
            <a:r>
              <a:rPr lang="en-US" sz="3500">
                <a:solidFill>
                  <a:srgbClr val="000000"/>
                </a:solidFill>
                <a:latin typeface="Arimo"/>
                <a:ea typeface="Arimo"/>
                <a:cs typeface="Arimo"/>
                <a:sym typeface="Arimo"/>
              </a:rPr>
              <a:t>Cập nhật real-time: dashboard luôn hiển thị số liệu mới nhất</a:t>
            </a:r>
          </a:p>
        </p:txBody>
      </p:sp>
      <p:sp>
        <p:nvSpPr>
          <p:cNvPr id="28" name="TextBox 28"/>
          <p:cNvSpPr txBox="1"/>
          <p:nvPr/>
        </p:nvSpPr>
        <p:spPr>
          <a:xfrm>
            <a:off x="17297400" y="9305987"/>
            <a:ext cx="588172" cy="456792"/>
          </a:xfrm>
          <a:prstGeom prst="rect">
            <a:avLst/>
          </a:prstGeom>
        </p:spPr>
        <p:txBody>
          <a:bodyPr wrap="square" lIns="0" tIns="0" rIns="0" bIns="0" rtlCol="0" anchor="t">
            <a:spAutoFit/>
          </a:bodyPr>
          <a:lstStyle/>
          <a:p>
            <a:pPr algn="ctr">
              <a:lnSpc>
                <a:spcPts val="3919"/>
              </a:lnSpc>
            </a:pPr>
            <a:r>
              <a:rPr lang="en-US" sz="2799">
                <a:solidFill>
                  <a:srgbClr val="000000"/>
                </a:solidFill>
                <a:latin typeface="Arimo"/>
                <a:ea typeface="Arimo"/>
                <a:cs typeface="Arimo"/>
                <a:sym typeface="Arimo"/>
              </a:rPr>
              <a:t>15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3726" y="278141"/>
            <a:ext cx="703613" cy="903516"/>
          </a:xfrm>
          <a:custGeom>
            <a:avLst/>
            <a:gdLst/>
            <a:ahLst/>
            <a:cxnLst/>
            <a:rect l="l" t="t" r="r" b="b"/>
            <a:pathLst>
              <a:path w="703613" h="903516">
                <a:moveTo>
                  <a:pt x="0" y="0"/>
                </a:moveTo>
                <a:lnTo>
                  <a:pt x="703613" y="0"/>
                </a:lnTo>
                <a:lnTo>
                  <a:pt x="703613" y="903516"/>
                </a:lnTo>
                <a:lnTo>
                  <a:pt x="0" y="903516"/>
                </a:lnTo>
                <a:lnTo>
                  <a:pt x="0" y="0"/>
                </a:lnTo>
                <a:close/>
              </a:path>
            </a:pathLst>
          </a:custGeom>
          <a:blipFill>
            <a:blip r:embed="rId2"/>
            <a:stretch>
              <a:fillRect/>
            </a:stretch>
          </a:blipFill>
        </p:spPr>
        <p:txBody>
          <a:bodyPr/>
          <a:lstStyle/>
          <a:p>
            <a:endParaRPr lang="en-US"/>
          </a:p>
        </p:txBody>
      </p:sp>
      <p:sp>
        <p:nvSpPr>
          <p:cNvPr id="3" name="Freeform 3"/>
          <p:cNvSpPr/>
          <p:nvPr/>
        </p:nvSpPr>
        <p:spPr>
          <a:xfrm>
            <a:off x="1692930" y="278141"/>
            <a:ext cx="1103531" cy="903516"/>
          </a:xfrm>
          <a:custGeom>
            <a:avLst/>
            <a:gdLst/>
            <a:ahLst/>
            <a:cxnLst/>
            <a:rect l="l" t="t" r="r" b="b"/>
            <a:pathLst>
              <a:path w="1103531" h="903516">
                <a:moveTo>
                  <a:pt x="0" y="0"/>
                </a:moveTo>
                <a:lnTo>
                  <a:pt x="1103531" y="0"/>
                </a:lnTo>
                <a:lnTo>
                  <a:pt x="1103531" y="903516"/>
                </a:lnTo>
                <a:lnTo>
                  <a:pt x="0" y="90351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197339" y="2071278"/>
            <a:ext cx="15786151" cy="6623228"/>
            <a:chOff x="0" y="0"/>
            <a:chExt cx="21048201" cy="8830970"/>
          </a:xfrm>
        </p:grpSpPr>
        <p:grpSp>
          <p:nvGrpSpPr>
            <p:cNvPr id="5" name="Group 5"/>
            <p:cNvGrpSpPr/>
            <p:nvPr/>
          </p:nvGrpSpPr>
          <p:grpSpPr>
            <a:xfrm>
              <a:off x="0" y="0"/>
              <a:ext cx="21048201" cy="1011722"/>
              <a:chOff x="0" y="0"/>
              <a:chExt cx="4157669" cy="199846"/>
            </a:xfrm>
          </p:grpSpPr>
          <p:sp>
            <p:nvSpPr>
              <p:cNvPr id="6" name="Freeform 6"/>
              <p:cNvSpPr/>
              <p:nvPr/>
            </p:nvSpPr>
            <p:spPr>
              <a:xfrm>
                <a:off x="0" y="0"/>
                <a:ext cx="4157669" cy="199846"/>
              </a:xfrm>
              <a:custGeom>
                <a:avLst/>
                <a:gdLst/>
                <a:ahLst/>
                <a:cxnLst/>
                <a:rect l="l" t="t" r="r" b="b"/>
                <a:pathLst>
                  <a:path w="4157669" h="199846">
                    <a:moveTo>
                      <a:pt x="0" y="0"/>
                    </a:moveTo>
                    <a:lnTo>
                      <a:pt x="4157669" y="0"/>
                    </a:lnTo>
                    <a:lnTo>
                      <a:pt x="4157669" y="199846"/>
                    </a:lnTo>
                    <a:lnTo>
                      <a:pt x="0" y="199846"/>
                    </a:lnTo>
                    <a:close/>
                  </a:path>
                </a:pathLst>
              </a:custGeom>
              <a:solidFill>
                <a:srgbClr val="FFFFFF"/>
              </a:solidFill>
            </p:spPr>
            <p:txBody>
              <a:bodyPr/>
              <a:lstStyle/>
              <a:p>
                <a:endParaRPr lang="en-US"/>
              </a:p>
            </p:txBody>
          </p:sp>
          <p:sp>
            <p:nvSpPr>
              <p:cNvPr id="7" name="TextBox 7"/>
              <p:cNvSpPr txBox="1"/>
              <p:nvPr/>
            </p:nvSpPr>
            <p:spPr>
              <a:xfrm>
                <a:off x="0" y="-47625"/>
                <a:ext cx="4157669" cy="247471"/>
              </a:xfrm>
              <a:prstGeom prst="rect">
                <a:avLst/>
              </a:prstGeom>
            </p:spPr>
            <p:txBody>
              <a:bodyPr lIns="50800" tIns="50800" rIns="50800" bIns="50800" rtlCol="0" anchor="ctr"/>
              <a:lstStyle/>
              <a:p>
                <a:pPr algn="l">
                  <a:lnSpc>
                    <a:spcPts val="1932"/>
                  </a:lnSpc>
                </a:pPr>
                <a:endParaRPr/>
              </a:p>
            </p:txBody>
          </p:sp>
        </p:grpSp>
        <p:sp>
          <p:nvSpPr>
            <p:cNvPr id="8" name="TextBox 8"/>
            <p:cNvSpPr txBox="1"/>
            <p:nvPr/>
          </p:nvSpPr>
          <p:spPr>
            <a:xfrm>
              <a:off x="37548" y="161902"/>
              <a:ext cx="20826790" cy="697442"/>
            </a:xfrm>
            <a:prstGeom prst="rect">
              <a:avLst/>
            </a:prstGeom>
          </p:spPr>
          <p:txBody>
            <a:bodyPr lIns="0" tIns="0" rIns="0" bIns="0" rtlCol="0" anchor="t">
              <a:spAutoFit/>
            </a:bodyPr>
            <a:lstStyle/>
            <a:p>
              <a:pPr algn="l">
                <a:lnSpc>
                  <a:spcPts val="3850"/>
                </a:lnSpc>
              </a:pPr>
              <a:r>
                <a:rPr lang="en-US" sz="3500" b="1" i="1" spc="259">
                  <a:solidFill>
                    <a:srgbClr val="000000"/>
                  </a:solidFill>
                  <a:latin typeface="Arimo Bold Italics"/>
                  <a:ea typeface="Arimo Bold Italics"/>
                  <a:cs typeface="Arimo Bold Italics"/>
                  <a:sym typeface="Arimo Bold Italics"/>
                </a:rPr>
                <a:t>1. HIỆN TRẠNG</a:t>
              </a:r>
            </a:p>
          </p:txBody>
        </p:sp>
        <p:grpSp>
          <p:nvGrpSpPr>
            <p:cNvPr id="9" name="Group 9"/>
            <p:cNvGrpSpPr/>
            <p:nvPr/>
          </p:nvGrpSpPr>
          <p:grpSpPr>
            <a:xfrm>
              <a:off x="0" y="1300140"/>
              <a:ext cx="21048201" cy="1011722"/>
              <a:chOff x="0" y="0"/>
              <a:chExt cx="4157669" cy="199846"/>
            </a:xfrm>
          </p:grpSpPr>
          <p:sp>
            <p:nvSpPr>
              <p:cNvPr id="10" name="Freeform 10"/>
              <p:cNvSpPr/>
              <p:nvPr/>
            </p:nvSpPr>
            <p:spPr>
              <a:xfrm>
                <a:off x="0" y="0"/>
                <a:ext cx="4157669" cy="199846"/>
              </a:xfrm>
              <a:custGeom>
                <a:avLst/>
                <a:gdLst/>
                <a:ahLst/>
                <a:cxnLst/>
                <a:rect l="l" t="t" r="r" b="b"/>
                <a:pathLst>
                  <a:path w="4157669" h="199846">
                    <a:moveTo>
                      <a:pt x="0" y="0"/>
                    </a:moveTo>
                    <a:lnTo>
                      <a:pt x="4157669" y="0"/>
                    </a:lnTo>
                    <a:lnTo>
                      <a:pt x="4157669" y="199846"/>
                    </a:lnTo>
                    <a:lnTo>
                      <a:pt x="0" y="199846"/>
                    </a:lnTo>
                    <a:close/>
                  </a:path>
                </a:pathLst>
              </a:custGeom>
              <a:solidFill>
                <a:srgbClr val="FFFFFF"/>
              </a:solidFill>
            </p:spPr>
            <p:txBody>
              <a:bodyPr/>
              <a:lstStyle/>
              <a:p>
                <a:endParaRPr lang="en-US"/>
              </a:p>
            </p:txBody>
          </p:sp>
          <p:sp>
            <p:nvSpPr>
              <p:cNvPr id="11" name="TextBox 11"/>
              <p:cNvSpPr txBox="1"/>
              <p:nvPr/>
            </p:nvSpPr>
            <p:spPr>
              <a:xfrm>
                <a:off x="0" y="-47625"/>
                <a:ext cx="4157669" cy="247471"/>
              </a:xfrm>
              <a:prstGeom prst="rect">
                <a:avLst/>
              </a:prstGeom>
            </p:spPr>
            <p:txBody>
              <a:bodyPr lIns="50800" tIns="50800" rIns="50800" bIns="50800" rtlCol="0" anchor="ctr"/>
              <a:lstStyle/>
              <a:p>
                <a:pPr algn="l">
                  <a:lnSpc>
                    <a:spcPts val="1932"/>
                  </a:lnSpc>
                </a:pPr>
                <a:endParaRPr/>
              </a:p>
            </p:txBody>
          </p:sp>
        </p:grpSp>
        <p:sp>
          <p:nvSpPr>
            <p:cNvPr id="12" name="TextBox 12"/>
            <p:cNvSpPr txBox="1"/>
            <p:nvPr/>
          </p:nvSpPr>
          <p:spPr>
            <a:xfrm>
              <a:off x="37548" y="1462042"/>
              <a:ext cx="21010653" cy="697442"/>
            </a:xfrm>
            <a:prstGeom prst="rect">
              <a:avLst/>
            </a:prstGeom>
          </p:spPr>
          <p:txBody>
            <a:bodyPr lIns="0" tIns="0" rIns="0" bIns="0" rtlCol="0" anchor="t">
              <a:spAutoFit/>
            </a:bodyPr>
            <a:lstStyle/>
            <a:p>
              <a:pPr algn="l">
                <a:lnSpc>
                  <a:spcPts val="3850"/>
                </a:lnSpc>
              </a:pPr>
              <a:r>
                <a:rPr lang="en-US" sz="3500" b="1" i="1" spc="259">
                  <a:solidFill>
                    <a:srgbClr val="000000"/>
                  </a:solidFill>
                  <a:latin typeface="Arimo Bold Italics"/>
                  <a:ea typeface="Arimo Bold Italics"/>
                  <a:cs typeface="Arimo Bold Italics"/>
                  <a:sym typeface="Arimo Bold Italics"/>
                </a:rPr>
                <a:t>2. MỤC TIÊU ĐỀ TÀI</a:t>
              </a:r>
            </a:p>
          </p:txBody>
        </p:sp>
        <p:grpSp>
          <p:nvGrpSpPr>
            <p:cNvPr id="13" name="Group 13"/>
            <p:cNvGrpSpPr/>
            <p:nvPr/>
          </p:nvGrpSpPr>
          <p:grpSpPr>
            <a:xfrm>
              <a:off x="0" y="2603962"/>
              <a:ext cx="21048201" cy="1011722"/>
              <a:chOff x="0" y="0"/>
              <a:chExt cx="4157669" cy="199846"/>
            </a:xfrm>
          </p:grpSpPr>
          <p:sp>
            <p:nvSpPr>
              <p:cNvPr id="14" name="Freeform 14"/>
              <p:cNvSpPr/>
              <p:nvPr/>
            </p:nvSpPr>
            <p:spPr>
              <a:xfrm>
                <a:off x="0" y="0"/>
                <a:ext cx="4157669" cy="199846"/>
              </a:xfrm>
              <a:custGeom>
                <a:avLst/>
                <a:gdLst/>
                <a:ahLst/>
                <a:cxnLst/>
                <a:rect l="l" t="t" r="r" b="b"/>
                <a:pathLst>
                  <a:path w="4157669" h="199846">
                    <a:moveTo>
                      <a:pt x="0" y="0"/>
                    </a:moveTo>
                    <a:lnTo>
                      <a:pt x="4157669" y="0"/>
                    </a:lnTo>
                    <a:lnTo>
                      <a:pt x="4157669" y="199846"/>
                    </a:lnTo>
                    <a:lnTo>
                      <a:pt x="0" y="199846"/>
                    </a:lnTo>
                    <a:close/>
                  </a:path>
                </a:pathLst>
              </a:custGeom>
              <a:solidFill>
                <a:srgbClr val="FFFFFF"/>
              </a:solidFill>
            </p:spPr>
            <p:txBody>
              <a:bodyPr/>
              <a:lstStyle/>
              <a:p>
                <a:endParaRPr lang="en-US"/>
              </a:p>
            </p:txBody>
          </p:sp>
          <p:sp>
            <p:nvSpPr>
              <p:cNvPr id="15" name="TextBox 15"/>
              <p:cNvSpPr txBox="1"/>
              <p:nvPr/>
            </p:nvSpPr>
            <p:spPr>
              <a:xfrm>
                <a:off x="0" y="-47625"/>
                <a:ext cx="4157669" cy="247471"/>
              </a:xfrm>
              <a:prstGeom prst="rect">
                <a:avLst/>
              </a:prstGeom>
            </p:spPr>
            <p:txBody>
              <a:bodyPr lIns="50800" tIns="50800" rIns="50800" bIns="50800" rtlCol="0" anchor="ctr"/>
              <a:lstStyle/>
              <a:p>
                <a:pPr algn="l">
                  <a:lnSpc>
                    <a:spcPts val="1932"/>
                  </a:lnSpc>
                </a:pPr>
                <a:endParaRPr/>
              </a:p>
            </p:txBody>
          </p:sp>
        </p:grpSp>
        <p:sp>
          <p:nvSpPr>
            <p:cNvPr id="16" name="TextBox 16"/>
            <p:cNvSpPr txBox="1"/>
            <p:nvPr/>
          </p:nvSpPr>
          <p:spPr>
            <a:xfrm>
              <a:off x="37548" y="2765864"/>
              <a:ext cx="21010653" cy="697442"/>
            </a:xfrm>
            <a:prstGeom prst="rect">
              <a:avLst/>
            </a:prstGeom>
          </p:spPr>
          <p:txBody>
            <a:bodyPr lIns="0" tIns="0" rIns="0" bIns="0" rtlCol="0" anchor="t">
              <a:spAutoFit/>
            </a:bodyPr>
            <a:lstStyle/>
            <a:p>
              <a:pPr algn="l">
                <a:lnSpc>
                  <a:spcPts val="3850"/>
                </a:lnSpc>
              </a:pPr>
              <a:r>
                <a:rPr lang="en-US" sz="3500" b="1" i="1" spc="259">
                  <a:solidFill>
                    <a:srgbClr val="000000"/>
                  </a:solidFill>
                  <a:latin typeface="Arimo Bold Italics"/>
                  <a:ea typeface="Arimo Bold Italics"/>
                  <a:cs typeface="Arimo Bold Italics"/>
                  <a:sym typeface="Arimo Bold Italics"/>
                </a:rPr>
                <a:t>3. MỘT SỐ KHÁI NIỆM TRONG LĨNH VỰC THƯ VIỆN </a:t>
              </a:r>
            </a:p>
          </p:txBody>
        </p:sp>
        <p:grpSp>
          <p:nvGrpSpPr>
            <p:cNvPr id="17" name="Group 17"/>
            <p:cNvGrpSpPr/>
            <p:nvPr/>
          </p:nvGrpSpPr>
          <p:grpSpPr>
            <a:xfrm>
              <a:off x="0" y="3907783"/>
              <a:ext cx="21048201" cy="1011722"/>
              <a:chOff x="0" y="0"/>
              <a:chExt cx="4157669" cy="199846"/>
            </a:xfrm>
          </p:grpSpPr>
          <p:sp>
            <p:nvSpPr>
              <p:cNvPr id="18" name="Freeform 18"/>
              <p:cNvSpPr/>
              <p:nvPr/>
            </p:nvSpPr>
            <p:spPr>
              <a:xfrm>
                <a:off x="0" y="0"/>
                <a:ext cx="4157669" cy="199846"/>
              </a:xfrm>
              <a:custGeom>
                <a:avLst/>
                <a:gdLst/>
                <a:ahLst/>
                <a:cxnLst/>
                <a:rect l="l" t="t" r="r" b="b"/>
                <a:pathLst>
                  <a:path w="4157669" h="199846">
                    <a:moveTo>
                      <a:pt x="0" y="0"/>
                    </a:moveTo>
                    <a:lnTo>
                      <a:pt x="4157669" y="0"/>
                    </a:lnTo>
                    <a:lnTo>
                      <a:pt x="4157669" y="199846"/>
                    </a:lnTo>
                    <a:lnTo>
                      <a:pt x="0" y="199846"/>
                    </a:lnTo>
                    <a:close/>
                  </a:path>
                </a:pathLst>
              </a:custGeom>
              <a:solidFill>
                <a:srgbClr val="FFFFFF"/>
              </a:solidFill>
            </p:spPr>
            <p:txBody>
              <a:bodyPr/>
              <a:lstStyle/>
              <a:p>
                <a:endParaRPr lang="en-US"/>
              </a:p>
            </p:txBody>
          </p:sp>
          <p:sp>
            <p:nvSpPr>
              <p:cNvPr id="19" name="TextBox 19"/>
              <p:cNvSpPr txBox="1"/>
              <p:nvPr/>
            </p:nvSpPr>
            <p:spPr>
              <a:xfrm>
                <a:off x="0" y="-47625"/>
                <a:ext cx="4157669" cy="247471"/>
              </a:xfrm>
              <a:prstGeom prst="rect">
                <a:avLst/>
              </a:prstGeom>
            </p:spPr>
            <p:txBody>
              <a:bodyPr lIns="50800" tIns="50800" rIns="50800" bIns="50800" rtlCol="0" anchor="ctr"/>
              <a:lstStyle/>
              <a:p>
                <a:pPr algn="l">
                  <a:lnSpc>
                    <a:spcPts val="1932"/>
                  </a:lnSpc>
                </a:pPr>
                <a:endParaRPr/>
              </a:p>
            </p:txBody>
          </p:sp>
        </p:grpSp>
        <p:sp>
          <p:nvSpPr>
            <p:cNvPr id="20" name="TextBox 20"/>
            <p:cNvSpPr txBox="1"/>
            <p:nvPr/>
          </p:nvSpPr>
          <p:spPr>
            <a:xfrm>
              <a:off x="37548" y="4069686"/>
              <a:ext cx="21010653" cy="697442"/>
            </a:xfrm>
            <a:prstGeom prst="rect">
              <a:avLst/>
            </a:prstGeom>
          </p:spPr>
          <p:txBody>
            <a:bodyPr lIns="0" tIns="0" rIns="0" bIns="0" rtlCol="0" anchor="t">
              <a:spAutoFit/>
            </a:bodyPr>
            <a:lstStyle/>
            <a:p>
              <a:pPr algn="l">
                <a:lnSpc>
                  <a:spcPts val="3850"/>
                </a:lnSpc>
              </a:pPr>
              <a:r>
                <a:rPr lang="en-US" sz="3500" b="1" i="1" spc="259" dirty="0">
                  <a:solidFill>
                    <a:srgbClr val="000000"/>
                  </a:solidFill>
                  <a:latin typeface="Arimo Bold Italics"/>
                  <a:ea typeface="Arimo Bold Italics"/>
                  <a:cs typeface="Arimo Bold Italics"/>
                  <a:sym typeface="Arimo Bold Italics"/>
                </a:rPr>
                <a:t>4. GIỚI THIỆU CÁC CÔNG NGHỆ TRONG HỆ THỐNG</a:t>
              </a:r>
            </a:p>
          </p:txBody>
        </p:sp>
        <p:grpSp>
          <p:nvGrpSpPr>
            <p:cNvPr id="21" name="Group 21"/>
            <p:cNvGrpSpPr/>
            <p:nvPr/>
          </p:nvGrpSpPr>
          <p:grpSpPr>
            <a:xfrm>
              <a:off x="0" y="5211605"/>
              <a:ext cx="21048201" cy="1011722"/>
              <a:chOff x="0" y="0"/>
              <a:chExt cx="4157669" cy="199846"/>
            </a:xfrm>
          </p:grpSpPr>
          <p:sp>
            <p:nvSpPr>
              <p:cNvPr id="22" name="Freeform 22"/>
              <p:cNvSpPr/>
              <p:nvPr/>
            </p:nvSpPr>
            <p:spPr>
              <a:xfrm>
                <a:off x="0" y="0"/>
                <a:ext cx="4157669" cy="199846"/>
              </a:xfrm>
              <a:custGeom>
                <a:avLst/>
                <a:gdLst/>
                <a:ahLst/>
                <a:cxnLst/>
                <a:rect l="l" t="t" r="r" b="b"/>
                <a:pathLst>
                  <a:path w="4157669" h="199846">
                    <a:moveTo>
                      <a:pt x="0" y="0"/>
                    </a:moveTo>
                    <a:lnTo>
                      <a:pt x="4157669" y="0"/>
                    </a:lnTo>
                    <a:lnTo>
                      <a:pt x="4157669" y="199846"/>
                    </a:lnTo>
                    <a:lnTo>
                      <a:pt x="0" y="199846"/>
                    </a:lnTo>
                    <a:close/>
                  </a:path>
                </a:pathLst>
              </a:custGeom>
              <a:solidFill>
                <a:srgbClr val="FFFFFF"/>
              </a:solidFill>
            </p:spPr>
            <p:txBody>
              <a:bodyPr/>
              <a:lstStyle/>
              <a:p>
                <a:endParaRPr lang="en-US"/>
              </a:p>
            </p:txBody>
          </p:sp>
          <p:sp>
            <p:nvSpPr>
              <p:cNvPr id="23" name="TextBox 23"/>
              <p:cNvSpPr txBox="1"/>
              <p:nvPr/>
            </p:nvSpPr>
            <p:spPr>
              <a:xfrm>
                <a:off x="0" y="-47625"/>
                <a:ext cx="4157669" cy="247471"/>
              </a:xfrm>
              <a:prstGeom prst="rect">
                <a:avLst/>
              </a:prstGeom>
            </p:spPr>
            <p:txBody>
              <a:bodyPr lIns="50800" tIns="50800" rIns="50800" bIns="50800" rtlCol="0" anchor="ctr"/>
              <a:lstStyle/>
              <a:p>
                <a:pPr algn="l">
                  <a:lnSpc>
                    <a:spcPts val="1932"/>
                  </a:lnSpc>
                </a:pPr>
                <a:endParaRPr/>
              </a:p>
            </p:txBody>
          </p:sp>
        </p:grpSp>
        <p:sp>
          <p:nvSpPr>
            <p:cNvPr id="24" name="TextBox 24"/>
            <p:cNvSpPr txBox="1"/>
            <p:nvPr/>
          </p:nvSpPr>
          <p:spPr>
            <a:xfrm>
              <a:off x="37548" y="5373507"/>
              <a:ext cx="21010653" cy="697442"/>
            </a:xfrm>
            <a:prstGeom prst="rect">
              <a:avLst/>
            </a:prstGeom>
          </p:spPr>
          <p:txBody>
            <a:bodyPr lIns="0" tIns="0" rIns="0" bIns="0" rtlCol="0" anchor="t">
              <a:spAutoFit/>
            </a:bodyPr>
            <a:lstStyle/>
            <a:p>
              <a:pPr algn="l">
                <a:lnSpc>
                  <a:spcPts val="3850"/>
                </a:lnSpc>
              </a:pPr>
              <a:r>
                <a:rPr lang="en-US" sz="3500" b="1" i="1" spc="259">
                  <a:solidFill>
                    <a:srgbClr val="000000"/>
                  </a:solidFill>
                  <a:latin typeface="Arimo Bold Italics"/>
                  <a:ea typeface="Arimo Bold Italics"/>
                  <a:cs typeface="Arimo Bold Italics"/>
                  <a:sym typeface="Arimo Bold Italics"/>
                </a:rPr>
                <a:t>5. KIẾN TRÚC THƯ VIỆN TÍCH HỢP </a:t>
              </a:r>
            </a:p>
          </p:txBody>
        </p:sp>
        <p:grpSp>
          <p:nvGrpSpPr>
            <p:cNvPr id="25" name="Group 25"/>
            <p:cNvGrpSpPr/>
            <p:nvPr/>
          </p:nvGrpSpPr>
          <p:grpSpPr>
            <a:xfrm>
              <a:off x="0" y="6515427"/>
              <a:ext cx="21048201" cy="1011722"/>
              <a:chOff x="0" y="0"/>
              <a:chExt cx="4157669" cy="199846"/>
            </a:xfrm>
          </p:grpSpPr>
          <p:sp>
            <p:nvSpPr>
              <p:cNvPr id="26" name="Freeform 26"/>
              <p:cNvSpPr/>
              <p:nvPr/>
            </p:nvSpPr>
            <p:spPr>
              <a:xfrm>
                <a:off x="0" y="0"/>
                <a:ext cx="4157669" cy="199846"/>
              </a:xfrm>
              <a:custGeom>
                <a:avLst/>
                <a:gdLst/>
                <a:ahLst/>
                <a:cxnLst/>
                <a:rect l="l" t="t" r="r" b="b"/>
                <a:pathLst>
                  <a:path w="4157669" h="199846">
                    <a:moveTo>
                      <a:pt x="0" y="0"/>
                    </a:moveTo>
                    <a:lnTo>
                      <a:pt x="4157669" y="0"/>
                    </a:lnTo>
                    <a:lnTo>
                      <a:pt x="4157669" y="199846"/>
                    </a:lnTo>
                    <a:lnTo>
                      <a:pt x="0" y="199846"/>
                    </a:lnTo>
                    <a:close/>
                  </a:path>
                </a:pathLst>
              </a:custGeom>
              <a:solidFill>
                <a:srgbClr val="FFFFFF"/>
              </a:solidFill>
            </p:spPr>
            <p:txBody>
              <a:bodyPr/>
              <a:lstStyle/>
              <a:p>
                <a:endParaRPr lang="en-US"/>
              </a:p>
            </p:txBody>
          </p:sp>
          <p:sp>
            <p:nvSpPr>
              <p:cNvPr id="27" name="TextBox 27"/>
              <p:cNvSpPr txBox="1"/>
              <p:nvPr/>
            </p:nvSpPr>
            <p:spPr>
              <a:xfrm>
                <a:off x="0" y="-47625"/>
                <a:ext cx="4157669" cy="247471"/>
              </a:xfrm>
              <a:prstGeom prst="rect">
                <a:avLst/>
              </a:prstGeom>
            </p:spPr>
            <p:txBody>
              <a:bodyPr lIns="50800" tIns="50800" rIns="50800" bIns="50800" rtlCol="0" anchor="ctr"/>
              <a:lstStyle/>
              <a:p>
                <a:pPr algn="l">
                  <a:lnSpc>
                    <a:spcPts val="1932"/>
                  </a:lnSpc>
                </a:pPr>
                <a:endParaRPr/>
              </a:p>
            </p:txBody>
          </p:sp>
        </p:grpSp>
        <p:sp>
          <p:nvSpPr>
            <p:cNvPr id="28" name="TextBox 28"/>
            <p:cNvSpPr txBox="1"/>
            <p:nvPr/>
          </p:nvSpPr>
          <p:spPr>
            <a:xfrm>
              <a:off x="37548" y="6677329"/>
              <a:ext cx="21010653" cy="697442"/>
            </a:xfrm>
            <a:prstGeom prst="rect">
              <a:avLst/>
            </a:prstGeom>
          </p:spPr>
          <p:txBody>
            <a:bodyPr lIns="0" tIns="0" rIns="0" bIns="0" rtlCol="0" anchor="t">
              <a:spAutoFit/>
            </a:bodyPr>
            <a:lstStyle/>
            <a:p>
              <a:pPr algn="l">
                <a:lnSpc>
                  <a:spcPts val="3850"/>
                </a:lnSpc>
              </a:pPr>
              <a:r>
                <a:rPr lang="en-US" sz="3500" b="1" i="1" spc="259">
                  <a:solidFill>
                    <a:srgbClr val="000000"/>
                  </a:solidFill>
                  <a:latin typeface="Arimo Bold Italics"/>
                  <a:ea typeface="Arimo Bold Italics"/>
                  <a:cs typeface="Arimo Bold Italics"/>
                  <a:sym typeface="Arimo Bold Italics"/>
                </a:rPr>
                <a:t>6. TÙY CHỈNH VÀ XÂY DỰNG MODULE</a:t>
              </a:r>
            </a:p>
          </p:txBody>
        </p:sp>
        <p:grpSp>
          <p:nvGrpSpPr>
            <p:cNvPr id="29" name="Group 29"/>
            <p:cNvGrpSpPr/>
            <p:nvPr/>
          </p:nvGrpSpPr>
          <p:grpSpPr>
            <a:xfrm>
              <a:off x="0" y="7819249"/>
              <a:ext cx="21048201" cy="1011722"/>
              <a:chOff x="0" y="0"/>
              <a:chExt cx="4157669" cy="199846"/>
            </a:xfrm>
          </p:grpSpPr>
          <p:sp>
            <p:nvSpPr>
              <p:cNvPr id="30" name="Freeform 30"/>
              <p:cNvSpPr/>
              <p:nvPr/>
            </p:nvSpPr>
            <p:spPr>
              <a:xfrm>
                <a:off x="0" y="0"/>
                <a:ext cx="4157669" cy="199846"/>
              </a:xfrm>
              <a:custGeom>
                <a:avLst/>
                <a:gdLst/>
                <a:ahLst/>
                <a:cxnLst/>
                <a:rect l="l" t="t" r="r" b="b"/>
                <a:pathLst>
                  <a:path w="4157669" h="199846">
                    <a:moveTo>
                      <a:pt x="0" y="0"/>
                    </a:moveTo>
                    <a:lnTo>
                      <a:pt x="4157669" y="0"/>
                    </a:lnTo>
                    <a:lnTo>
                      <a:pt x="4157669" y="199846"/>
                    </a:lnTo>
                    <a:lnTo>
                      <a:pt x="0" y="199846"/>
                    </a:lnTo>
                    <a:close/>
                  </a:path>
                </a:pathLst>
              </a:custGeom>
              <a:solidFill>
                <a:srgbClr val="FFFFFF"/>
              </a:solidFill>
            </p:spPr>
            <p:txBody>
              <a:bodyPr/>
              <a:lstStyle/>
              <a:p>
                <a:endParaRPr lang="en-US"/>
              </a:p>
            </p:txBody>
          </p:sp>
          <p:sp>
            <p:nvSpPr>
              <p:cNvPr id="31" name="TextBox 31"/>
              <p:cNvSpPr txBox="1"/>
              <p:nvPr/>
            </p:nvSpPr>
            <p:spPr>
              <a:xfrm>
                <a:off x="0" y="-47625"/>
                <a:ext cx="4157669" cy="247471"/>
              </a:xfrm>
              <a:prstGeom prst="rect">
                <a:avLst/>
              </a:prstGeom>
            </p:spPr>
            <p:txBody>
              <a:bodyPr lIns="50800" tIns="50800" rIns="50800" bIns="50800" rtlCol="0" anchor="ctr"/>
              <a:lstStyle/>
              <a:p>
                <a:pPr algn="l">
                  <a:lnSpc>
                    <a:spcPts val="1932"/>
                  </a:lnSpc>
                </a:pPr>
                <a:endParaRPr/>
              </a:p>
            </p:txBody>
          </p:sp>
        </p:grpSp>
        <p:sp>
          <p:nvSpPr>
            <p:cNvPr id="32" name="TextBox 32"/>
            <p:cNvSpPr txBox="1"/>
            <p:nvPr/>
          </p:nvSpPr>
          <p:spPr>
            <a:xfrm>
              <a:off x="37548" y="7981151"/>
              <a:ext cx="21010653" cy="697442"/>
            </a:xfrm>
            <a:prstGeom prst="rect">
              <a:avLst/>
            </a:prstGeom>
          </p:spPr>
          <p:txBody>
            <a:bodyPr lIns="0" tIns="0" rIns="0" bIns="0" rtlCol="0" anchor="t">
              <a:spAutoFit/>
            </a:bodyPr>
            <a:lstStyle/>
            <a:p>
              <a:pPr algn="l">
                <a:lnSpc>
                  <a:spcPts val="3850"/>
                </a:lnSpc>
              </a:pPr>
              <a:r>
                <a:rPr lang="en-US" sz="3500" b="1" i="1" spc="259">
                  <a:solidFill>
                    <a:srgbClr val="000000"/>
                  </a:solidFill>
                  <a:latin typeface="Arimo Bold Italics"/>
                  <a:ea typeface="Arimo Bold Italics"/>
                  <a:cs typeface="Arimo Bold Italics"/>
                  <a:sym typeface="Arimo Bold Italics"/>
                </a:rPr>
                <a:t>7. KẾT LUẬN</a:t>
              </a:r>
            </a:p>
          </p:txBody>
        </p:sp>
      </p:grpSp>
      <p:grpSp>
        <p:nvGrpSpPr>
          <p:cNvPr id="33" name="Group 33"/>
          <p:cNvGrpSpPr/>
          <p:nvPr/>
        </p:nvGrpSpPr>
        <p:grpSpPr>
          <a:xfrm>
            <a:off x="0" y="0"/>
            <a:ext cx="18288000" cy="1459797"/>
            <a:chOff x="0" y="0"/>
            <a:chExt cx="24384000" cy="1946396"/>
          </a:xfrm>
        </p:grpSpPr>
        <p:grpSp>
          <p:nvGrpSpPr>
            <p:cNvPr id="34" name="Group 34"/>
            <p:cNvGrpSpPr/>
            <p:nvPr/>
          </p:nvGrpSpPr>
          <p:grpSpPr>
            <a:xfrm>
              <a:off x="0" y="0"/>
              <a:ext cx="24384000" cy="1946396"/>
              <a:chOff x="0" y="0"/>
              <a:chExt cx="4816593" cy="384473"/>
            </a:xfrm>
          </p:grpSpPr>
          <p:sp>
            <p:nvSpPr>
              <p:cNvPr id="35" name="Freeform 3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36" name="TextBox 3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37" name="Freeform 37"/>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38" name="Freeform 38"/>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39" name="TextBox 39"/>
            <p:cNvSpPr txBox="1"/>
            <p:nvPr/>
          </p:nvSpPr>
          <p:spPr>
            <a:xfrm>
              <a:off x="0" y="454782"/>
              <a:ext cx="24384000" cy="964142"/>
            </a:xfrm>
            <a:prstGeom prst="rect">
              <a:avLst/>
            </a:prstGeom>
          </p:spPr>
          <p:txBody>
            <a:bodyPr lIns="0" tIns="0" rIns="0" bIns="0" rtlCol="0" anchor="t">
              <a:spAutoFit/>
            </a:bodyPr>
            <a:lstStyle/>
            <a:p>
              <a:pPr algn="ctr">
                <a:lnSpc>
                  <a:spcPts val="5500"/>
                </a:lnSpc>
              </a:pPr>
              <a:endParaRPr/>
            </a:p>
          </p:txBody>
        </p:sp>
      </p:grpSp>
      <p:sp>
        <p:nvSpPr>
          <p:cNvPr id="40" name="TextBox 40"/>
          <p:cNvSpPr txBox="1"/>
          <p:nvPr/>
        </p:nvSpPr>
        <p:spPr>
          <a:xfrm>
            <a:off x="17588908" y="9305987"/>
            <a:ext cx="197842"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ea typeface="Arimo"/>
                <a:cs typeface="Arimo"/>
                <a:sym typeface="Arimo"/>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GIỚI THIỆU VỀ AIRFLOW</a:t>
              </a:r>
            </a:p>
          </p:txBody>
        </p:sp>
      </p:grpSp>
      <p:sp>
        <p:nvSpPr>
          <p:cNvPr id="9" name="Freeform 9"/>
          <p:cNvSpPr/>
          <p:nvPr/>
        </p:nvSpPr>
        <p:spPr>
          <a:xfrm>
            <a:off x="15190502" y="299564"/>
            <a:ext cx="2478346" cy="860669"/>
          </a:xfrm>
          <a:custGeom>
            <a:avLst/>
            <a:gdLst/>
            <a:ahLst/>
            <a:cxnLst/>
            <a:rect l="l" t="t" r="r" b="b"/>
            <a:pathLst>
              <a:path w="2478346" h="860669">
                <a:moveTo>
                  <a:pt x="0" y="0"/>
                </a:moveTo>
                <a:lnTo>
                  <a:pt x="2478346" y="0"/>
                </a:lnTo>
                <a:lnTo>
                  <a:pt x="2478346" y="860669"/>
                </a:lnTo>
                <a:lnTo>
                  <a:pt x="0" y="860669"/>
                </a:lnTo>
                <a:lnTo>
                  <a:pt x="0" y="0"/>
                </a:lnTo>
                <a:close/>
              </a:path>
            </a:pathLst>
          </a:custGeom>
          <a:blipFill>
            <a:blip r:embed="rId4"/>
            <a:stretch>
              <a:fillRect t="-5611" b="-5611"/>
            </a:stretch>
          </a:blipFill>
        </p:spPr>
        <p:txBody>
          <a:bodyPr/>
          <a:lstStyle/>
          <a:p>
            <a:endParaRPr lang="en-US"/>
          </a:p>
        </p:txBody>
      </p:sp>
      <p:sp>
        <p:nvSpPr>
          <p:cNvPr id="10" name="TextBox 10"/>
          <p:cNvSpPr txBox="1"/>
          <p:nvPr/>
        </p:nvSpPr>
        <p:spPr>
          <a:xfrm>
            <a:off x="1411367" y="3329814"/>
            <a:ext cx="13066633" cy="2077043"/>
          </a:xfrm>
          <a:prstGeom prst="rect">
            <a:avLst/>
          </a:prstGeom>
        </p:spPr>
        <p:txBody>
          <a:bodyPr wrap="square" lIns="0" tIns="0" rIns="0" bIns="0" rtlCol="0" anchor="t">
            <a:spAutoFit/>
          </a:bodyPr>
          <a:lstStyle/>
          <a:p>
            <a:pPr marL="647703" lvl="1" indent="-323852" algn="l">
              <a:lnSpc>
                <a:spcPts val="5640"/>
              </a:lnSpc>
              <a:buFont typeface="Arial"/>
              <a:buChar char="•"/>
            </a:pPr>
            <a:r>
              <a:rPr lang="en-US" sz="3500" dirty="0">
                <a:solidFill>
                  <a:srgbClr val="000000"/>
                </a:solidFill>
                <a:latin typeface="Arimo"/>
                <a:ea typeface="Arimo"/>
                <a:cs typeface="Arimo"/>
                <a:sym typeface="Arimo"/>
              </a:rPr>
              <a:t>Quản </a:t>
            </a:r>
            <a:r>
              <a:rPr lang="en-US" sz="3500" dirty="0" err="1">
                <a:solidFill>
                  <a:srgbClr val="000000"/>
                </a:solidFill>
                <a:latin typeface="Arimo"/>
                <a:ea typeface="Arimo"/>
                <a:cs typeface="Arimo"/>
                <a:sym typeface="Arimo"/>
              </a:rPr>
              <a:t>lý</a:t>
            </a:r>
            <a:r>
              <a:rPr lang="en-US" sz="3500" dirty="0">
                <a:solidFill>
                  <a:srgbClr val="000000"/>
                </a:solidFill>
                <a:latin typeface="Arimo"/>
                <a:ea typeface="Arimo"/>
                <a:cs typeface="Arimo"/>
                <a:sym typeface="Arimo"/>
              </a:rPr>
              <a:t> workflows </a:t>
            </a:r>
            <a:r>
              <a:rPr lang="en-US" sz="3500" dirty="0" err="1">
                <a:solidFill>
                  <a:srgbClr val="000000"/>
                </a:solidFill>
                <a:latin typeface="Arimo"/>
                <a:ea typeface="Arimo"/>
                <a:cs typeface="Arimo"/>
                <a:sym typeface="Arimo"/>
              </a:rPr>
              <a:t>thông</a:t>
            </a:r>
            <a:r>
              <a:rPr lang="en-US" sz="3500" dirty="0">
                <a:solidFill>
                  <a:srgbClr val="000000"/>
                </a:solidFill>
                <a:latin typeface="Arimo"/>
                <a:ea typeface="Arimo"/>
                <a:cs typeface="Arimo"/>
                <a:sym typeface="Arimo"/>
              </a:rPr>
              <a:t> qua DAGs (Directed Acyclic Graphs).</a:t>
            </a:r>
          </a:p>
          <a:p>
            <a:pPr marL="647703" lvl="1" indent="-323852" algn="l">
              <a:lnSpc>
                <a:spcPts val="5640"/>
              </a:lnSpc>
              <a:buFont typeface="Arial"/>
              <a:buChar char="•"/>
            </a:pPr>
            <a:r>
              <a:rPr lang="en-US" sz="3500" dirty="0" err="1">
                <a:solidFill>
                  <a:srgbClr val="000000"/>
                </a:solidFill>
                <a:latin typeface="Arimo"/>
                <a:ea typeface="Arimo"/>
                <a:cs typeface="Arimo"/>
                <a:sym typeface="Arimo"/>
              </a:rPr>
              <a:t>Triển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khai</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phân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tán</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và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xử</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lý</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tác</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vụ</a:t>
            </a:r>
            <a:r>
              <a:rPr lang="en-US" sz="3500" dirty="0">
                <a:solidFill>
                  <a:srgbClr val="000000"/>
                </a:solidFill>
                <a:latin typeface="Arimo"/>
                <a:ea typeface="Arimo"/>
                <a:cs typeface="Arimo"/>
                <a:sym typeface="Arimo"/>
              </a:rPr>
              <a:t> song </a:t>
            </a:r>
            <a:r>
              <a:rPr lang="en-US" sz="3500" dirty="0" err="1">
                <a:solidFill>
                  <a:srgbClr val="000000"/>
                </a:solidFill>
                <a:latin typeface="Arimo"/>
                <a:ea typeface="Arimo"/>
                <a:cs typeface="Arimo"/>
                <a:sym typeface="Arimo"/>
              </a:rPr>
              <a:t>song</a:t>
            </a:r>
            <a:r>
              <a:rPr lang="en-US" sz="3500" dirty="0">
                <a:solidFill>
                  <a:srgbClr val="000000"/>
                </a:solidFill>
                <a:latin typeface="Arimo"/>
                <a:ea typeface="Arimo"/>
                <a:cs typeface="Arimo"/>
                <a:sym typeface="Arimo"/>
              </a:rPr>
              <a:t>.</a:t>
            </a:r>
          </a:p>
          <a:p>
            <a:pPr marL="647703" lvl="1" indent="-323852" algn="l">
              <a:lnSpc>
                <a:spcPts val="5640"/>
              </a:lnSpc>
              <a:buFont typeface="Arial"/>
              <a:buChar char="•"/>
            </a:pPr>
            <a:r>
              <a:rPr lang="en-US" sz="3500" dirty="0">
                <a:solidFill>
                  <a:srgbClr val="000000"/>
                </a:solidFill>
                <a:latin typeface="Arimo"/>
                <a:ea typeface="Arimo"/>
                <a:cs typeface="Arimo"/>
                <a:sym typeface="Arimo"/>
              </a:rPr>
              <a:t>Giao </a:t>
            </a:r>
            <a:r>
              <a:rPr lang="en-US" sz="3500" dirty="0" err="1">
                <a:solidFill>
                  <a:srgbClr val="000000"/>
                </a:solidFill>
                <a:latin typeface="Arimo"/>
                <a:ea typeface="Arimo"/>
                <a:cs typeface="Arimo"/>
                <a:sym typeface="Arimo"/>
              </a:rPr>
              <a:t>diện</a:t>
            </a:r>
            <a:r>
              <a:rPr lang="en-US" sz="3500" dirty="0">
                <a:solidFill>
                  <a:srgbClr val="000000"/>
                </a:solidFill>
                <a:latin typeface="Arimo"/>
                <a:ea typeface="Arimo"/>
                <a:cs typeface="Arimo"/>
                <a:sym typeface="Arimo"/>
              </a:rPr>
              <a:t> web </a:t>
            </a:r>
            <a:r>
              <a:rPr lang="en-US" sz="3500" dirty="0" err="1">
                <a:solidFill>
                  <a:srgbClr val="000000"/>
                </a:solidFill>
                <a:latin typeface="Arimo"/>
                <a:ea typeface="Arimo"/>
                <a:cs typeface="Arimo"/>
                <a:sym typeface="Arimo"/>
              </a:rPr>
              <a:t>theo</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dõi</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và</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giám</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sát</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quy</a:t>
            </a:r>
            <a:r>
              <a:rPr lang="en-US" sz="3500" dirty="0">
                <a:solidFill>
                  <a:srgbClr val="000000"/>
                </a:solidFill>
                <a:latin typeface="Arimo"/>
                <a:ea typeface="Arimo"/>
                <a:cs typeface="Arimo"/>
                <a:sym typeface="Arimo"/>
              </a:rPr>
              <a:t> </a:t>
            </a:r>
            <a:r>
              <a:rPr lang="en-US" sz="3500" dirty="0" err="1">
                <a:solidFill>
                  <a:srgbClr val="000000"/>
                </a:solidFill>
                <a:latin typeface="Arimo"/>
                <a:ea typeface="Arimo"/>
                <a:cs typeface="Arimo"/>
                <a:sym typeface="Arimo"/>
              </a:rPr>
              <a:t>trình</a:t>
            </a:r>
            <a:r>
              <a:rPr lang="en-US" sz="3500" dirty="0">
                <a:solidFill>
                  <a:srgbClr val="000000"/>
                </a:solidFill>
                <a:latin typeface="Arimo"/>
                <a:ea typeface="Arimo"/>
                <a:cs typeface="Arimo"/>
                <a:sym typeface="Arimo"/>
              </a:rPr>
              <a:t>.</a:t>
            </a:r>
          </a:p>
        </p:txBody>
      </p:sp>
      <p:grpSp>
        <p:nvGrpSpPr>
          <p:cNvPr id="11" name="Group 11"/>
          <p:cNvGrpSpPr/>
          <p:nvPr/>
        </p:nvGrpSpPr>
        <p:grpSpPr>
          <a:xfrm>
            <a:off x="822350" y="2200224"/>
            <a:ext cx="4718463" cy="775047"/>
            <a:chOff x="0" y="0"/>
            <a:chExt cx="6291284" cy="1033396"/>
          </a:xfrm>
        </p:grpSpPr>
        <p:grpSp>
          <p:nvGrpSpPr>
            <p:cNvPr id="12" name="Group 12"/>
            <p:cNvGrpSpPr/>
            <p:nvPr/>
          </p:nvGrpSpPr>
          <p:grpSpPr>
            <a:xfrm>
              <a:off x="0" y="0"/>
              <a:ext cx="6291284" cy="1033396"/>
              <a:chOff x="0" y="0"/>
              <a:chExt cx="1242658" cy="204117"/>
            </a:xfrm>
          </p:grpSpPr>
          <p:sp>
            <p:nvSpPr>
              <p:cNvPr id="13" name="Freeform 13"/>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4" name="TextBox 14"/>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15" name="TextBox 15"/>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dirty="0" err="1">
                  <a:solidFill>
                    <a:srgbClr val="000000"/>
                  </a:solidFill>
                  <a:latin typeface="Paytone One"/>
                  <a:ea typeface="Paytone One"/>
                  <a:cs typeface="Paytone One"/>
                  <a:sym typeface="Paytone One"/>
                </a:rPr>
                <a:t>Tính</a:t>
              </a:r>
              <a:r>
                <a:rPr lang="en-US" sz="3500" dirty="0">
                  <a:solidFill>
                    <a:srgbClr val="000000"/>
                  </a:solidFill>
                  <a:latin typeface="Paytone One"/>
                  <a:ea typeface="Paytone One"/>
                  <a:cs typeface="Paytone One"/>
                  <a:sym typeface="Paytone One"/>
                </a:rPr>
                <a:t> </a:t>
              </a:r>
              <a:r>
                <a:rPr lang="en-US" sz="3500" dirty="0" err="1">
                  <a:solidFill>
                    <a:srgbClr val="000000"/>
                  </a:solidFill>
                  <a:latin typeface="Paytone One"/>
                  <a:ea typeface="Paytone One"/>
                  <a:cs typeface="Paytone One"/>
                  <a:sym typeface="Paytone One"/>
                </a:rPr>
                <a:t>năng</a:t>
              </a:r>
              <a:r>
                <a:rPr lang="en-US" sz="3500" dirty="0">
                  <a:solidFill>
                    <a:srgbClr val="000000"/>
                  </a:solidFill>
                  <a:latin typeface="Paytone One"/>
                  <a:ea typeface="Paytone One"/>
                  <a:cs typeface="Paytone One"/>
                  <a:sym typeface="Paytone One"/>
                </a:rPr>
                <a:t> </a:t>
              </a:r>
              <a:r>
                <a:rPr lang="en-US" sz="3500" dirty="0" err="1">
                  <a:solidFill>
                    <a:srgbClr val="000000"/>
                  </a:solidFill>
                  <a:latin typeface="Paytone One"/>
                  <a:ea typeface="Paytone One"/>
                  <a:cs typeface="Paytone One"/>
                  <a:sym typeface="Paytone One"/>
                </a:rPr>
                <a:t>chính</a:t>
              </a:r>
              <a:r>
                <a:rPr lang="en-US" sz="3500" dirty="0">
                  <a:solidFill>
                    <a:srgbClr val="000000"/>
                  </a:solidFill>
                  <a:latin typeface="Paytone One"/>
                  <a:ea typeface="Paytone One"/>
                  <a:cs typeface="Paytone One"/>
                  <a:sym typeface="Paytone One"/>
                </a:rPr>
                <a:t>:</a:t>
              </a:r>
            </a:p>
          </p:txBody>
        </p:sp>
      </p:grpSp>
      <p:grpSp>
        <p:nvGrpSpPr>
          <p:cNvPr id="16" name="Group 16"/>
          <p:cNvGrpSpPr/>
          <p:nvPr/>
        </p:nvGrpSpPr>
        <p:grpSpPr>
          <a:xfrm>
            <a:off x="795136" y="5967070"/>
            <a:ext cx="4718463" cy="775047"/>
            <a:chOff x="0" y="0"/>
            <a:chExt cx="6291284" cy="1033396"/>
          </a:xfrm>
        </p:grpSpPr>
        <p:grpSp>
          <p:nvGrpSpPr>
            <p:cNvPr id="17" name="Group 17"/>
            <p:cNvGrpSpPr/>
            <p:nvPr/>
          </p:nvGrpSpPr>
          <p:grpSpPr>
            <a:xfrm>
              <a:off x="0" y="0"/>
              <a:ext cx="6291284" cy="1033396"/>
              <a:chOff x="0" y="0"/>
              <a:chExt cx="1242658" cy="204117"/>
            </a:xfrm>
          </p:grpSpPr>
          <p:sp>
            <p:nvSpPr>
              <p:cNvPr id="18" name="Freeform 18"/>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9" name="TextBox 19"/>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20" name="TextBox 20"/>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dirty="0">
                  <a:solidFill>
                    <a:srgbClr val="000000"/>
                  </a:solidFill>
                  <a:latin typeface="Paytone One"/>
                  <a:ea typeface="Paytone One"/>
                  <a:cs typeface="Paytone One"/>
                  <a:sym typeface="Paytone One"/>
                </a:rPr>
                <a:t>Công </a:t>
              </a:r>
              <a:r>
                <a:rPr lang="en-US" sz="3500" dirty="0" err="1">
                  <a:solidFill>
                    <a:srgbClr val="000000"/>
                  </a:solidFill>
                  <a:latin typeface="Paytone One"/>
                  <a:ea typeface="Paytone One"/>
                  <a:cs typeface="Paytone One"/>
                  <a:sym typeface="Paytone One"/>
                </a:rPr>
                <a:t>nghệ</a:t>
              </a:r>
              <a:r>
                <a:rPr lang="en-US" sz="3500" dirty="0">
                  <a:solidFill>
                    <a:srgbClr val="000000"/>
                  </a:solidFill>
                  <a:latin typeface="Paytone One"/>
                  <a:ea typeface="Paytone One"/>
                  <a:cs typeface="Paytone One"/>
                  <a:sym typeface="Paytone One"/>
                </a:rPr>
                <a:t>:</a:t>
              </a:r>
            </a:p>
          </p:txBody>
        </p:sp>
      </p:grpSp>
      <p:sp>
        <p:nvSpPr>
          <p:cNvPr id="21" name="TextBox 21"/>
          <p:cNvSpPr txBox="1"/>
          <p:nvPr/>
        </p:nvSpPr>
        <p:spPr>
          <a:xfrm>
            <a:off x="1422253" y="6950414"/>
            <a:ext cx="10687152" cy="1369694"/>
          </a:xfrm>
          <a:prstGeom prst="rect">
            <a:avLst/>
          </a:prstGeom>
        </p:spPr>
        <p:txBody>
          <a:bodyPr lIns="0" tIns="0" rIns="0" bIns="0" rtlCol="0" anchor="t">
            <a:spAutoFit/>
          </a:bodyPr>
          <a:lstStyle/>
          <a:p>
            <a:pPr marL="647703" lvl="1" indent="-323852" algn="l">
              <a:lnSpc>
                <a:spcPts val="5640"/>
              </a:lnSpc>
              <a:buFont typeface="Arial"/>
              <a:buChar char="•"/>
            </a:pPr>
            <a:r>
              <a:rPr lang="en-US" sz="3500" dirty="0" err="1">
                <a:solidFill>
                  <a:srgbClr val="000000"/>
                </a:solidFill>
                <a:latin typeface="Cabin"/>
                <a:ea typeface="Cabin"/>
                <a:cs typeface="Cabin"/>
                <a:sym typeface="Cabin"/>
              </a:rPr>
              <a:t>Ngôn</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ngữ</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phát</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triển</a:t>
            </a:r>
            <a:r>
              <a:rPr lang="en-US" sz="3500" dirty="0">
                <a:solidFill>
                  <a:srgbClr val="000000"/>
                </a:solidFill>
                <a:latin typeface="Cabin"/>
                <a:ea typeface="Cabin"/>
                <a:cs typeface="Cabin"/>
                <a:sym typeface="Cabin"/>
              </a:rPr>
              <a:t>: Python.</a:t>
            </a:r>
          </a:p>
          <a:p>
            <a:pPr marL="647703" lvl="1" indent="-323852" algn="l">
              <a:lnSpc>
                <a:spcPts val="5640"/>
              </a:lnSpc>
              <a:buFont typeface="Arial"/>
              <a:buChar char="•"/>
            </a:pPr>
            <a:r>
              <a:rPr lang="en-US" sz="3500" dirty="0" err="1">
                <a:solidFill>
                  <a:srgbClr val="000000"/>
                </a:solidFill>
                <a:latin typeface="Cabin"/>
                <a:ea typeface="Cabin"/>
                <a:cs typeface="Cabin"/>
                <a:sym typeface="Cabin"/>
              </a:rPr>
              <a:t>Cơ</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sở</a:t>
            </a:r>
            <a:r>
              <a:rPr lang="en-US" sz="3500" dirty="0">
                <a:solidFill>
                  <a:srgbClr val="000000"/>
                </a:solidFill>
                <a:latin typeface="Cabin"/>
                <a:ea typeface="Cabin"/>
                <a:cs typeface="Cabin"/>
                <a:sym typeface="Cabin"/>
              </a:rPr>
              <a:t> </a:t>
            </a:r>
            <a:r>
              <a:rPr lang="en-US" sz="3500" dirty="0" err="1">
                <a:solidFill>
                  <a:srgbClr val="000000"/>
                </a:solidFill>
                <a:latin typeface="Cabin"/>
                <a:ea typeface="Cabin"/>
                <a:cs typeface="Cabin"/>
                <a:sym typeface="Cabin"/>
              </a:rPr>
              <a:t>dữ</a:t>
            </a:r>
            <a:r>
              <a:rPr lang="en-US" sz="3500" dirty="0">
                <a:solidFill>
                  <a:srgbClr val="000000"/>
                </a:solidFill>
                <a:latin typeface="Cabin"/>
                <a:ea typeface="Cabin"/>
                <a:cs typeface="Cabin"/>
                <a:sym typeface="Cabin"/>
              </a:rPr>
              <a:t> liệu: PostgreSQL/MySQL.</a:t>
            </a:r>
          </a:p>
        </p:txBody>
      </p:sp>
      <p:sp>
        <p:nvSpPr>
          <p:cNvPr id="22" name="TextBox 22"/>
          <p:cNvSpPr txBox="1"/>
          <p:nvPr/>
        </p:nvSpPr>
        <p:spPr>
          <a:xfrm>
            <a:off x="17373600" y="9305987"/>
            <a:ext cx="511972" cy="456792"/>
          </a:xfrm>
          <a:prstGeom prst="rect">
            <a:avLst/>
          </a:prstGeom>
        </p:spPr>
        <p:txBody>
          <a:bodyPr wrap="square" lIns="0" tIns="0" rIns="0" bIns="0" rtlCol="0" anchor="t">
            <a:spAutoFit/>
          </a:bodyPr>
          <a:lstStyle/>
          <a:p>
            <a:pPr algn="ctr">
              <a:lnSpc>
                <a:spcPts val="3919"/>
              </a:lnSpc>
            </a:pPr>
            <a:r>
              <a:rPr lang="en-US" sz="2799">
                <a:solidFill>
                  <a:srgbClr val="000000"/>
                </a:solidFill>
                <a:latin typeface="Arimo"/>
                <a:ea typeface="Arimo"/>
                <a:cs typeface="Arimo"/>
                <a:sym typeface="Arimo"/>
              </a:rPr>
              <a:t>16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93726" y="278141"/>
            <a:ext cx="703613" cy="903516"/>
          </a:xfrm>
          <a:custGeom>
            <a:avLst/>
            <a:gdLst/>
            <a:ahLst/>
            <a:cxnLst/>
            <a:rect l="l" t="t" r="r" b="b"/>
            <a:pathLst>
              <a:path w="703613" h="903516">
                <a:moveTo>
                  <a:pt x="0" y="0"/>
                </a:moveTo>
                <a:lnTo>
                  <a:pt x="703613" y="0"/>
                </a:lnTo>
                <a:lnTo>
                  <a:pt x="703613" y="903516"/>
                </a:lnTo>
                <a:lnTo>
                  <a:pt x="0" y="903516"/>
                </a:lnTo>
                <a:lnTo>
                  <a:pt x="0" y="0"/>
                </a:lnTo>
                <a:close/>
              </a:path>
            </a:pathLst>
          </a:custGeom>
          <a:blipFill>
            <a:blip r:embed="rId2"/>
            <a:stretch>
              <a:fillRect/>
            </a:stretch>
          </a:blipFill>
        </p:spPr>
        <p:txBody>
          <a:bodyPr/>
          <a:lstStyle/>
          <a:p>
            <a:endParaRPr lang="en-US"/>
          </a:p>
        </p:txBody>
      </p:sp>
      <p:sp>
        <p:nvSpPr>
          <p:cNvPr id="3" name="Freeform 3"/>
          <p:cNvSpPr/>
          <p:nvPr/>
        </p:nvSpPr>
        <p:spPr>
          <a:xfrm>
            <a:off x="1692930" y="278141"/>
            <a:ext cx="1103531" cy="903516"/>
          </a:xfrm>
          <a:custGeom>
            <a:avLst/>
            <a:gdLst/>
            <a:ahLst/>
            <a:cxnLst/>
            <a:rect l="l" t="t" r="r" b="b"/>
            <a:pathLst>
              <a:path w="1103531" h="903516">
                <a:moveTo>
                  <a:pt x="0" y="0"/>
                </a:moveTo>
                <a:lnTo>
                  <a:pt x="1103531" y="0"/>
                </a:lnTo>
                <a:lnTo>
                  <a:pt x="1103531" y="903516"/>
                </a:lnTo>
                <a:lnTo>
                  <a:pt x="0" y="90351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0" y="4413601"/>
            <a:ext cx="18288000" cy="1459797"/>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solidFill>
              <a:srgbClr val="FFFFFF"/>
            </a:soli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TextBox 7"/>
          <p:cNvSpPr txBox="1"/>
          <p:nvPr/>
        </p:nvSpPr>
        <p:spPr>
          <a:xfrm>
            <a:off x="0" y="4766594"/>
            <a:ext cx="18288000" cy="711200"/>
          </a:xfrm>
          <a:prstGeom prst="rect">
            <a:avLst/>
          </a:prstGeom>
        </p:spPr>
        <p:txBody>
          <a:bodyPr lIns="0" tIns="0" rIns="0" bIns="0" rtlCol="0" anchor="t">
            <a:spAutoFit/>
          </a:bodyPr>
          <a:lstStyle/>
          <a:p>
            <a:pPr algn="ctr">
              <a:lnSpc>
                <a:spcPts val="5500"/>
              </a:lnSpc>
            </a:pPr>
            <a:r>
              <a:rPr lang="en-US" sz="5000" spc="370">
                <a:solidFill>
                  <a:srgbClr val="000000"/>
                </a:solidFill>
                <a:latin typeface="Paytone One"/>
                <a:ea typeface="Paytone One"/>
                <a:cs typeface="Paytone One"/>
                <a:sym typeface="Paytone One"/>
              </a:rPr>
              <a:t>KIẾN TRÚC THƯ VIỆN TÍCH HỢP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7"/>
          <p:cNvGrpSpPr/>
          <p:nvPr/>
        </p:nvGrpSpPr>
        <p:grpSpPr>
          <a:xfrm>
            <a:off x="0" y="0"/>
            <a:ext cx="18288000" cy="1459797"/>
            <a:chOff x="0" y="0"/>
            <a:chExt cx="24384000" cy="1946396"/>
          </a:xfrm>
        </p:grpSpPr>
        <p:grpSp>
          <p:nvGrpSpPr>
            <p:cNvPr id="108" name="Group 108"/>
            <p:cNvGrpSpPr/>
            <p:nvPr/>
          </p:nvGrpSpPr>
          <p:grpSpPr>
            <a:xfrm>
              <a:off x="0" y="0"/>
              <a:ext cx="24384000" cy="1946396"/>
              <a:chOff x="0" y="0"/>
              <a:chExt cx="4816593" cy="384473"/>
            </a:xfrm>
          </p:grpSpPr>
          <p:sp>
            <p:nvSpPr>
              <p:cNvPr id="109" name="Freeform 109"/>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110" name="TextBox 110"/>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111" name="Freeform 111"/>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112" name="Freeform 112"/>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113" name="TextBox 113"/>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KIẾN TRÚC HỆ THỐNG</a:t>
              </a:r>
            </a:p>
          </p:txBody>
        </p:sp>
      </p:grpSp>
      <p:pic>
        <p:nvPicPr>
          <p:cNvPr id="116" name="Picture 115" descr="A diagram of a company&#10;&#10;AI-generated content may be incorrect.">
            <a:extLst>
              <a:ext uri="{FF2B5EF4-FFF2-40B4-BE49-F238E27FC236}">
                <a16:creationId xmlns:a16="http://schemas.microsoft.com/office/drawing/2014/main" id="{EFED05FC-55DF-F0F0-E4A6-46044710321B}"/>
              </a:ext>
            </a:extLst>
          </p:cNvPr>
          <p:cNvPicPr>
            <a:picLocks noChangeAspect="1"/>
          </p:cNvPicPr>
          <p:nvPr/>
        </p:nvPicPr>
        <p:blipFill>
          <a:blip r:embed="rId4">
            <a:extLst>
              <a:ext uri="{28A0092B-C50C-407E-A947-70E740481C1C}">
                <a14:useLocalDpi xmlns:a14="http://schemas.microsoft.com/office/drawing/2010/main" val="0"/>
              </a:ext>
            </a:extLst>
          </a:blip>
          <a:srcRect t="14451"/>
          <a:stretch>
            <a:fillRect/>
          </a:stretch>
        </p:blipFill>
        <p:spPr>
          <a:xfrm>
            <a:off x="2286" y="1459797"/>
            <a:ext cx="18285714" cy="87992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4"/>
          <p:cNvGrpSpPr/>
          <p:nvPr/>
        </p:nvGrpSpPr>
        <p:grpSpPr>
          <a:xfrm>
            <a:off x="0" y="0"/>
            <a:ext cx="18288000" cy="1459797"/>
            <a:chOff x="0" y="0"/>
            <a:chExt cx="24384000" cy="1946396"/>
          </a:xfrm>
        </p:grpSpPr>
        <p:grpSp>
          <p:nvGrpSpPr>
            <p:cNvPr id="45" name="Group 45"/>
            <p:cNvGrpSpPr/>
            <p:nvPr/>
          </p:nvGrpSpPr>
          <p:grpSpPr>
            <a:xfrm>
              <a:off x="0" y="0"/>
              <a:ext cx="24384000" cy="1946396"/>
              <a:chOff x="0" y="0"/>
              <a:chExt cx="4816593" cy="384473"/>
            </a:xfrm>
          </p:grpSpPr>
          <p:sp>
            <p:nvSpPr>
              <p:cNvPr id="46" name="Freeform 46"/>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47" name="TextBox 47"/>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48" name="Freeform 48"/>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49" name="Freeform 49"/>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50" name="TextBox 50"/>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ƯU ĐIỂM CỦA KIẾN TRÚC MỚI</a:t>
              </a:r>
            </a:p>
          </p:txBody>
        </p:sp>
      </p:grpSp>
      <p:pic>
        <p:nvPicPr>
          <p:cNvPr id="64" name="Picture 63" descr="A diagram of a company&#10;&#10;AI-generated content may be incorrect.">
            <a:extLst>
              <a:ext uri="{FF2B5EF4-FFF2-40B4-BE49-F238E27FC236}">
                <a16:creationId xmlns:a16="http://schemas.microsoft.com/office/drawing/2014/main" id="{1104B3EC-BA3B-FD8B-E7ED-72A4A1AC911A}"/>
              </a:ext>
            </a:extLst>
          </p:cNvPr>
          <p:cNvPicPr>
            <a:picLocks noChangeAspect="1"/>
          </p:cNvPicPr>
          <p:nvPr/>
        </p:nvPicPr>
        <p:blipFill>
          <a:blip r:embed="rId4">
            <a:extLst>
              <a:ext uri="{28A0092B-C50C-407E-A947-70E740481C1C}">
                <a14:useLocalDpi xmlns:a14="http://schemas.microsoft.com/office/drawing/2010/main" val="0"/>
              </a:ext>
            </a:extLst>
          </a:blip>
          <a:srcRect t="14533"/>
          <a:stretch>
            <a:fillRect/>
          </a:stretch>
        </p:blipFill>
        <p:spPr>
          <a:xfrm>
            <a:off x="1143" y="1495517"/>
            <a:ext cx="18285714" cy="87908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MA TRẬN BUS</a:t>
              </a:r>
            </a:p>
          </p:txBody>
        </p:sp>
      </p:grpSp>
      <p:grpSp>
        <p:nvGrpSpPr>
          <p:cNvPr id="9" name="Group 9"/>
          <p:cNvGrpSpPr/>
          <p:nvPr/>
        </p:nvGrpSpPr>
        <p:grpSpPr>
          <a:xfrm>
            <a:off x="389212" y="2105070"/>
            <a:ext cx="17509576" cy="7142050"/>
            <a:chOff x="0" y="0"/>
            <a:chExt cx="23346102" cy="9522734"/>
          </a:xfrm>
        </p:grpSpPr>
        <p:sp>
          <p:nvSpPr>
            <p:cNvPr id="10" name="AutoShape 10"/>
            <p:cNvSpPr/>
            <p:nvPr/>
          </p:nvSpPr>
          <p:spPr>
            <a:xfrm flipH="1" flipV="1">
              <a:off x="159572" y="5228928"/>
              <a:ext cx="22858659" cy="0"/>
            </a:xfrm>
            <a:prstGeom prst="line">
              <a:avLst/>
            </a:prstGeom>
            <a:ln w="46186" cap="flat">
              <a:solidFill>
                <a:srgbClr val="8C8C96"/>
              </a:solidFill>
              <a:prstDash val="solid"/>
              <a:headEnd type="none" w="sm" len="sm"/>
              <a:tailEnd type="none" w="sm" len="sm"/>
            </a:ln>
          </p:spPr>
          <p:txBody>
            <a:bodyPr/>
            <a:lstStyle/>
            <a:p>
              <a:endParaRPr lang="en-US"/>
            </a:p>
          </p:txBody>
        </p:sp>
        <p:sp>
          <p:nvSpPr>
            <p:cNvPr id="11" name="AutoShape 11"/>
            <p:cNvSpPr/>
            <p:nvPr/>
          </p:nvSpPr>
          <p:spPr>
            <a:xfrm flipH="1">
              <a:off x="8077982" y="334084"/>
              <a:ext cx="6997926" cy="0"/>
            </a:xfrm>
            <a:prstGeom prst="line">
              <a:avLst/>
            </a:prstGeom>
            <a:ln w="46186" cap="flat">
              <a:solidFill>
                <a:srgbClr val="8C8C96"/>
              </a:solidFill>
              <a:prstDash val="solid"/>
              <a:headEnd type="none" w="sm" len="sm"/>
              <a:tailEnd type="none" w="sm" len="sm"/>
            </a:ln>
          </p:spPr>
          <p:txBody>
            <a:bodyPr/>
            <a:lstStyle/>
            <a:p>
              <a:endParaRPr lang="en-US"/>
            </a:p>
          </p:txBody>
        </p:sp>
        <p:sp>
          <p:nvSpPr>
            <p:cNvPr id="12" name="AutoShape 12"/>
            <p:cNvSpPr/>
            <p:nvPr/>
          </p:nvSpPr>
          <p:spPr>
            <a:xfrm flipV="1">
              <a:off x="2834571" y="334084"/>
              <a:ext cx="6089175"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13" name="AutoShape 13"/>
            <p:cNvSpPr/>
            <p:nvPr/>
          </p:nvSpPr>
          <p:spPr>
            <a:xfrm flipH="1" flipV="1">
              <a:off x="14255436" y="334084"/>
              <a:ext cx="6087797"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14" name="AutoShape 14"/>
            <p:cNvSpPr/>
            <p:nvPr/>
          </p:nvSpPr>
          <p:spPr>
            <a:xfrm flipV="1">
              <a:off x="10915491" y="334084"/>
              <a:ext cx="468292"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15" name="AutoShape 15"/>
            <p:cNvSpPr/>
            <p:nvPr/>
          </p:nvSpPr>
          <p:spPr>
            <a:xfrm flipH="1" flipV="1">
              <a:off x="11794020" y="334084"/>
              <a:ext cx="468292"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16" name="AutoShape 16"/>
            <p:cNvSpPr/>
            <p:nvPr/>
          </p:nvSpPr>
          <p:spPr>
            <a:xfrm flipH="1" flipV="1">
              <a:off x="12204256" y="334084"/>
              <a:ext cx="1404876"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17" name="AutoShape 17"/>
            <p:cNvSpPr/>
            <p:nvPr/>
          </p:nvSpPr>
          <p:spPr>
            <a:xfrm flipH="1" flipV="1">
              <a:off x="12614492" y="334084"/>
              <a:ext cx="2341460"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18" name="AutoShape 18"/>
            <p:cNvSpPr/>
            <p:nvPr/>
          </p:nvSpPr>
          <p:spPr>
            <a:xfrm flipH="1" flipV="1">
              <a:off x="13024728" y="334084"/>
              <a:ext cx="3278044" cy="4910231"/>
            </a:xfrm>
            <a:prstGeom prst="line">
              <a:avLst/>
            </a:prstGeom>
            <a:ln w="46186" cap="flat">
              <a:solidFill>
                <a:srgbClr val="8C8C96"/>
              </a:solidFill>
              <a:prstDash val="solid"/>
              <a:headEnd type="none" w="sm" len="sm"/>
              <a:tailEnd type="none" w="sm" len="sm"/>
            </a:ln>
          </p:spPr>
          <p:txBody>
            <a:bodyPr/>
            <a:lstStyle/>
            <a:p>
              <a:endParaRPr lang="en-US"/>
            </a:p>
          </p:txBody>
        </p:sp>
        <p:sp>
          <p:nvSpPr>
            <p:cNvPr id="19" name="AutoShape 19"/>
            <p:cNvSpPr/>
            <p:nvPr/>
          </p:nvSpPr>
          <p:spPr>
            <a:xfrm flipH="1" flipV="1">
              <a:off x="13434964" y="334084"/>
              <a:ext cx="4214628" cy="4910231"/>
            </a:xfrm>
            <a:prstGeom prst="line">
              <a:avLst/>
            </a:prstGeom>
            <a:ln w="46186" cap="flat">
              <a:solidFill>
                <a:srgbClr val="8C8C96"/>
              </a:solidFill>
              <a:prstDash val="solid"/>
              <a:headEnd type="none" w="sm" len="sm"/>
              <a:tailEnd type="none" w="sm" len="sm"/>
            </a:ln>
          </p:spPr>
          <p:txBody>
            <a:bodyPr/>
            <a:lstStyle/>
            <a:p>
              <a:endParaRPr lang="en-US"/>
            </a:p>
          </p:txBody>
        </p:sp>
        <p:sp>
          <p:nvSpPr>
            <p:cNvPr id="20" name="AutoShape 20"/>
            <p:cNvSpPr/>
            <p:nvPr/>
          </p:nvSpPr>
          <p:spPr>
            <a:xfrm flipH="1" flipV="1">
              <a:off x="13845200" y="334084"/>
              <a:ext cx="5151213"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21" name="AutoShape 21"/>
            <p:cNvSpPr/>
            <p:nvPr/>
          </p:nvSpPr>
          <p:spPr>
            <a:xfrm flipV="1">
              <a:off x="9568671" y="334084"/>
              <a:ext cx="1404876"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22" name="AutoShape 22"/>
            <p:cNvSpPr/>
            <p:nvPr/>
          </p:nvSpPr>
          <p:spPr>
            <a:xfrm flipV="1">
              <a:off x="8221851" y="334084"/>
              <a:ext cx="2341460"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23" name="AutoShape 23"/>
            <p:cNvSpPr/>
            <p:nvPr/>
          </p:nvSpPr>
          <p:spPr>
            <a:xfrm flipV="1">
              <a:off x="6875031" y="334084"/>
              <a:ext cx="3278044"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24" name="AutoShape 24"/>
            <p:cNvSpPr/>
            <p:nvPr/>
          </p:nvSpPr>
          <p:spPr>
            <a:xfrm flipV="1">
              <a:off x="5528211" y="334084"/>
              <a:ext cx="4216006"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25" name="AutoShape 25"/>
            <p:cNvSpPr/>
            <p:nvPr/>
          </p:nvSpPr>
          <p:spPr>
            <a:xfrm flipV="1">
              <a:off x="4172070" y="334084"/>
              <a:ext cx="5161911" cy="4898715"/>
            </a:xfrm>
            <a:prstGeom prst="line">
              <a:avLst/>
            </a:prstGeom>
            <a:ln w="46186" cap="flat">
              <a:solidFill>
                <a:srgbClr val="8C8C96"/>
              </a:solidFill>
              <a:prstDash val="solid"/>
              <a:headEnd type="none" w="sm" len="sm"/>
              <a:tailEnd type="none" w="sm" len="sm"/>
            </a:ln>
          </p:spPr>
          <p:txBody>
            <a:bodyPr/>
            <a:lstStyle/>
            <a:p>
              <a:endParaRPr lang="en-US"/>
            </a:p>
          </p:txBody>
        </p:sp>
        <p:sp>
          <p:nvSpPr>
            <p:cNvPr id="26" name="TextBox 26"/>
            <p:cNvSpPr txBox="1"/>
            <p:nvPr/>
          </p:nvSpPr>
          <p:spPr>
            <a:xfrm rot="-5400000">
              <a:off x="-554690"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DIM_Ban_doc</a:t>
              </a:r>
            </a:p>
          </p:txBody>
        </p:sp>
        <p:grpSp>
          <p:nvGrpSpPr>
            <p:cNvPr id="27" name="Group 27"/>
            <p:cNvGrpSpPr/>
            <p:nvPr/>
          </p:nvGrpSpPr>
          <p:grpSpPr>
            <a:xfrm>
              <a:off x="159572" y="3222026"/>
              <a:ext cx="22858659" cy="982832"/>
              <a:chOff x="0" y="0"/>
              <a:chExt cx="6208004" cy="266920"/>
            </a:xfrm>
          </p:grpSpPr>
          <p:sp>
            <p:nvSpPr>
              <p:cNvPr id="28" name="Freeform 28"/>
              <p:cNvSpPr/>
              <p:nvPr/>
            </p:nvSpPr>
            <p:spPr>
              <a:xfrm>
                <a:off x="0" y="0"/>
                <a:ext cx="6208004" cy="266920"/>
              </a:xfrm>
              <a:custGeom>
                <a:avLst/>
                <a:gdLst/>
                <a:ahLst/>
                <a:cxnLst/>
                <a:rect l="l" t="t" r="r" b="b"/>
                <a:pathLst>
                  <a:path w="6208004" h="266920">
                    <a:moveTo>
                      <a:pt x="0" y="0"/>
                    </a:moveTo>
                    <a:lnTo>
                      <a:pt x="6208004" y="0"/>
                    </a:lnTo>
                    <a:lnTo>
                      <a:pt x="6208004" y="266920"/>
                    </a:lnTo>
                    <a:lnTo>
                      <a:pt x="0" y="266920"/>
                    </a:lnTo>
                    <a:close/>
                  </a:path>
                </a:pathLst>
              </a:custGeom>
              <a:solidFill>
                <a:srgbClr val="2E3192">
                  <a:alpha val="60000"/>
                </a:srgbClr>
              </a:solidFill>
            </p:spPr>
            <p:txBody>
              <a:bodyPr/>
              <a:lstStyle/>
              <a:p>
                <a:endParaRPr lang="en-US"/>
              </a:p>
            </p:txBody>
          </p:sp>
          <p:sp>
            <p:nvSpPr>
              <p:cNvPr id="29" name="TextBox 29"/>
              <p:cNvSpPr txBox="1"/>
              <p:nvPr/>
            </p:nvSpPr>
            <p:spPr>
              <a:xfrm>
                <a:off x="0" y="-57150"/>
                <a:ext cx="6208004" cy="324070"/>
              </a:xfrm>
              <a:prstGeom prst="rect">
                <a:avLst/>
              </a:prstGeom>
            </p:spPr>
            <p:txBody>
              <a:bodyPr lIns="50800" tIns="50800" rIns="50800" bIns="50800" rtlCol="0" anchor="ctr"/>
              <a:lstStyle/>
              <a:p>
                <a:pPr algn="ctr">
                  <a:lnSpc>
                    <a:spcPts val="1987"/>
                  </a:lnSpc>
                </a:pPr>
                <a:endParaRPr/>
              </a:p>
            </p:txBody>
          </p:sp>
        </p:grpSp>
        <p:sp>
          <p:nvSpPr>
            <p:cNvPr id="30" name="TextBox 30"/>
            <p:cNvSpPr txBox="1"/>
            <p:nvPr/>
          </p:nvSpPr>
          <p:spPr>
            <a:xfrm>
              <a:off x="8230570" y="3377102"/>
              <a:ext cx="7237943" cy="577429"/>
            </a:xfrm>
            <a:prstGeom prst="rect">
              <a:avLst/>
            </a:prstGeom>
          </p:spPr>
          <p:txBody>
            <a:bodyPr lIns="0" tIns="0" rIns="0" bIns="0" rtlCol="0" anchor="t">
              <a:spAutoFit/>
            </a:bodyPr>
            <a:lstStyle/>
            <a:p>
              <a:pPr algn="ctr">
                <a:lnSpc>
                  <a:spcPts val="3360"/>
                </a:lnSpc>
                <a:spcBef>
                  <a:spcPct val="0"/>
                </a:spcBef>
              </a:pPr>
              <a:r>
                <a:rPr lang="en-US" sz="2400">
                  <a:solidFill>
                    <a:srgbClr val="000000"/>
                  </a:solidFill>
                  <a:latin typeface="#9Slide03 AmpleSoft Bold Bold"/>
                  <a:ea typeface="#9Slide03 AmpleSoft Bold Bold"/>
                  <a:cs typeface="#9Slide03 AmpleSoft Bold Bold"/>
                  <a:sym typeface="#9Slide03 AmpleSoft Bold Bold"/>
                </a:rPr>
                <a:t>FACT_Muon</a:t>
              </a:r>
            </a:p>
          </p:txBody>
        </p:sp>
        <p:grpSp>
          <p:nvGrpSpPr>
            <p:cNvPr id="31" name="Group 31"/>
            <p:cNvGrpSpPr/>
            <p:nvPr/>
          </p:nvGrpSpPr>
          <p:grpSpPr>
            <a:xfrm>
              <a:off x="3291349" y="1416069"/>
              <a:ext cx="16681122" cy="864766"/>
              <a:chOff x="0" y="0"/>
              <a:chExt cx="4530295" cy="234855"/>
            </a:xfrm>
          </p:grpSpPr>
          <p:sp>
            <p:nvSpPr>
              <p:cNvPr id="32" name="Freeform 32"/>
              <p:cNvSpPr/>
              <p:nvPr/>
            </p:nvSpPr>
            <p:spPr>
              <a:xfrm>
                <a:off x="0" y="0"/>
                <a:ext cx="4530295" cy="234855"/>
              </a:xfrm>
              <a:custGeom>
                <a:avLst/>
                <a:gdLst/>
                <a:ahLst/>
                <a:cxnLst/>
                <a:rect l="l" t="t" r="r" b="b"/>
                <a:pathLst>
                  <a:path w="4530295" h="234855">
                    <a:moveTo>
                      <a:pt x="0" y="0"/>
                    </a:moveTo>
                    <a:lnTo>
                      <a:pt x="4530295" y="0"/>
                    </a:lnTo>
                    <a:lnTo>
                      <a:pt x="4530295" y="234855"/>
                    </a:lnTo>
                    <a:lnTo>
                      <a:pt x="0" y="234855"/>
                    </a:lnTo>
                    <a:close/>
                  </a:path>
                </a:pathLst>
              </a:custGeom>
              <a:solidFill>
                <a:srgbClr val="2E3192">
                  <a:alpha val="60000"/>
                </a:srgbClr>
              </a:solidFill>
            </p:spPr>
            <p:txBody>
              <a:bodyPr/>
              <a:lstStyle/>
              <a:p>
                <a:endParaRPr lang="en-US"/>
              </a:p>
            </p:txBody>
          </p:sp>
          <p:sp>
            <p:nvSpPr>
              <p:cNvPr id="33" name="TextBox 33"/>
              <p:cNvSpPr txBox="1"/>
              <p:nvPr/>
            </p:nvSpPr>
            <p:spPr>
              <a:xfrm>
                <a:off x="0" y="-57150"/>
                <a:ext cx="4530295" cy="292005"/>
              </a:xfrm>
              <a:prstGeom prst="rect">
                <a:avLst/>
              </a:prstGeom>
            </p:spPr>
            <p:txBody>
              <a:bodyPr lIns="71724" tIns="71724" rIns="71724" bIns="71724" rtlCol="0" anchor="ctr"/>
              <a:lstStyle/>
              <a:p>
                <a:pPr algn="ctr">
                  <a:lnSpc>
                    <a:spcPts val="1987"/>
                  </a:lnSpc>
                </a:pPr>
                <a:endParaRPr/>
              </a:p>
            </p:txBody>
          </p:sp>
        </p:grpSp>
        <p:sp>
          <p:nvSpPr>
            <p:cNvPr id="34" name="TextBox 34"/>
            <p:cNvSpPr txBox="1"/>
            <p:nvPr/>
          </p:nvSpPr>
          <p:spPr>
            <a:xfrm>
              <a:off x="3291349" y="1579971"/>
              <a:ext cx="16681122" cy="513097"/>
            </a:xfrm>
            <a:prstGeom prst="rect">
              <a:avLst/>
            </a:prstGeom>
          </p:spPr>
          <p:txBody>
            <a:bodyPr lIns="0" tIns="0" rIns="0" bIns="0" rtlCol="0" anchor="t">
              <a:spAutoFit/>
            </a:bodyPr>
            <a:lstStyle/>
            <a:p>
              <a:pPr algn="ctr">
                <a:lnSpc>
                  <a:spcPts val="2952"/>
                </a:lnSpc>
                <a:spcBef>
                  <a:spcPct val="0"/>
                </a:spcBef>
              </a:pPr>
              <a:r>
                <a:rPr lang="en-US" sz="2109">
                  <a:solidFill>
                    <a:srgbClr val="000000"/>
                  </a:solidFill>
                  <a:latin typeface="#9Slide03 AmpleSoft Bold Bold"/>
                  <a:ea typeface="#9Slide03 AmpleSoft Bold Bold"/>
                  <a:cs typeface="#9Slide03 AmpleSoft Bold Bold"/>
                  <a:sym typeface="#9Slide03 AmpleSoft Bold Bold"/>
                </a:rPr>
                <a:t>FACT_Tai_lieu</a:t>
              </a:r>
            </a:p>
          </p:txBody>
        </p:sp>
        <p:sp>
          <p:nvSpPr>
            <p:cNvPr id="35" name="AutoShape 35"/>
            <p:cNvSpPr/>
            <p:nvPr/>
          </p:nvSpPr>
          <p:spPr>
            <a:xfrm flipV="1">
              <a:off x="1497071" y="334084"/>
              <a:ext cx="6991147" cy="4894844"/>
            </a:xfrm>
            <a:prstGeom prst="line">
              <a:avLst/>
            </a:prstGeom>
            <a:ln w="46186" cap="flat">
              <a:solidFill>
                <a:srgbClr val="8C8C96"/>
              </a:solidFill>
              <a:prstDash val="solid"/>
              <a:headEnd type="none" w="sm" len="sm"/>
              <a:tailEnd type="none" w="sm" len="sm"/>
            </a:ln>
          </p:spPr>
          <p:txBody>
            <a:bodyPr/>
            <a:lstStyle/>
            <a:p>
              <a:endParaRPr lang="en-US"/>
            </a:p>
          </p:txBody>
        </p:sp>
        <p:sp>
          <p:nvSpPr>
            <p:cNvPr id="36" name="AutoShape 36"/>
            <p:cNvSpPr/>
            <p:nvPr/>
          </p:nvSpPr>
          <p:spPr>
            <a:xfrm flipV="1">
              <a:off x="159572" y="334084"/>
              <a:ext cx="7918410" cy="4894844"/>
            </a:xfrm>
            <a:prstGeom prst="line">
              <a:avLst/>
            </a:prstGeom>
            <a:ln w="46186" cap="flat">
              <a:solidFill>
                <a:srgbClr val="8C8C96"/>
              </a:solidFill>
              <a:prstDash val="solid"/>
              <a:headEnd type="none" w="sm" len="sm"/>
              <a:tailEnd type="none" w="sm" len="sm"/>
            </a:ln>
          </p:spPr>
          <p:txBody>
            <a:bodyPr/>
            <a:lstStyle/>
            <a:p>
              <a:endParaRPr lang="en-US"/>
            </a:p>
          </p:txBody>
        </p:sp>
        <p:sp>
          <p:nvSpPr>
            <p:cNvPr id="37" name="AutoShape 37"/>
            <p:cNvSpPr/>
            <p:nvPr/>
          </p:nvSpPr>
          <p:spPr>
            <a:xfrm flipH="1" flipV="1">
              <a:off x="14665672" y="334084"/>
              <a:ext cx="7015060" cy="4894844"/>
            </a:xfrm>
            <a:prstGeom prst="line">
              <a:avLst/>
            </a:prstGeom>
            <a:ln w="46186" cap="flat">
              <a:solidFill>
                <a:srgbClr val="8C8C96"/>
              </a:solidFill>
              <a:prstDash val="solid"/>
              <a:headEnd type="none" w="sm" len="sm"/>
              <a:tailEnd type="none" w="sm" len="sm"/>
            </a:ln>
          </p:spPr>
          <p:txBody>
            <a:bodyPr/>
            <a:lstStyle/>
            <a:p>
              <a:endParaRPr lang="en-US"/>
            </a:p>
          </p:txBody>
        </p:sp>
        <p:sp>
          <p:nvSpPr>
            <p:cNvPr id="38" name="AutoShape 38"/>
            <p:cNvSpPr/>
            <p:nvPr/>
          </p:nvSpPr>
          <p:spPr>
            <a:xfrm flipH="1" flipV="1">
              <a:off x="15075908" y="334084"/>
              <a:ext cx="7942323" cy="4888185"/>
            </a:xfrm>
            <a:prstGeom prst="line">
              <a:avLst/>
            </a:prstGeom>
            <a:ln w="46186" cap="flat">
              <a:solidFill>
                <a:srgbClr val="8C8C96"/>
              </a:solidFill>
              <a:prstDash val="solid"/>
              <a:headEnd type="none" w="sm" len="sm"/>
              <a:tailEnd type="none" w="sm" len="sm"/>
            </a:ln>
          </p:spPr>
          <p:txBody>
            <a:bodyPr/>
            <a:lstStyle/>
            <a:p>
              <a:endParaRPr lang="en-US"/>
            </a:p>
          </p:txBody>
        </p:sp>
        <p:grpSp>
          <p:nvGrpSpPr>
            <p:cNvPr id="39" name="Group 39"/>
            <p:cNvGrpSpPr/>
            <p:nvPr/>
          </p:nvGrpSpPr>
          <p:grpSpPr>
            <a:xfrm>
              <a:off x="6875031" y="0"/>
              <a:ext cx="9370598" cy="668167"/>
              <a:chOff x="0" y="0"/>
              <a:chExt cx="3293683" cy="234855"/>
            </a:xfrm>
          </p:grpSpPr>
          <p:sp>
            <p:nvSpPr>
              <p:cNvPr id="40" name="Freeform 40"/>
              <p:cNvSpPr/>
              <p:nvPr/>
            </p:nvSpPr>
            <p:spPr>
              <a:xfrm>
                <a:off x="0" y="0"/>
                <a:ext cx="3293683" cy="234855"/>
              </a:xfrm>
              <a:custGeom>
                <a:avLst/>
                <a:gdLst/>
                <a:ahLst/>
                <a:cxnLst/>
                <a:rect l="l" t="t" r="r" b="b"/>
                <a:pathLst>
                  <a:path w="3293683" h="234855">
                    <a:moveTo>
                      <a:pt x="0" y="0"/>
                    </a:moveTo>
                    <a:lnTo>
                      <a:pt x="3293683" y="0"/>
                    </a:lnTo>
                    <a:lnTo>
                      <a:pt x="3293683" y="234855"/>
                    </a:lnTo>
                    <a:lnTo>
                      <a:pt x="0" y="234855"/>
                    </a:lnTo>
                    <a:close/>
                  </a:path>
                </a:pathLst>
              </a:custGeom>
              <a:solidFill>
                <a:srgbClr val="2E3192">
                  <a:alpha val="60000"/>
                </a:srgbClr>
              </a:solidFill>
            </p:spPr>
            <p:txBody>
              <a:bodyPr/>
              <a:lstStyle/>
              <a:p>
                <a:endParaRPr lang="en-US"/>
              </a:p>
            </p:txBody>
          </p:sp>
          <p:sp>
            <p:nvSpPr>
              <p:cNvPr id="41" name="TextBox 41"/>
              <p:cNvSpPr txBox="1"/>
              <p:nvPr/>
            </p:nvSpPr>
            <p:spPr>
              <a:xfrm>
                <a:off x="0" y="-57150"/>
                <a:ext cx="3293683" cy="292005"/>
              </a:xfrm>
              <a:prstGeom prst="rect">
                <a:avLst/>
              </a:prstGeom>
            </p:spPr>
            <p:txBody>
              <a:bodyPr lIns="71724" tIns="71724" rIns="71724" bIns="71724" rtlCol="0" anchor="ctr"/>
              <a:lstStyle/>
              <a:p>
                <a:pPr algn="ctr">
                  <a:lnSpc>
                    <a:spcPts val="1987"/>
                  </a:lnSpc>
                </a:pPr>
                <a:endParaRPr/>
              </a:p>
            </p:txBody>
          </p:sp>
        </p:grpSp>
        <p:sp>
          <p:nvSpPr>
            <p:cNvPr id="42" name="TextBox 42"/>
            <p:cNvSpPr txBox="1"/>
            <p:nvPr/>
          </p:nvSpPr>
          <p:spPr>
            <a:xfrm>
              <a:off x="6875031" y="90161"/>
              <a:ext cx="9370598" cy="411646"/>
            </a:xfrm>
            <a:prstGeom prst="rect">
              <a:avLst/>
            </a:prstGeom>
          </p:spPr>
          <p:txBody>
            <a:bodyPr lIns="0" tIns="0" rIns="0" bIns="0" rtlCol="0" anchor="t">
              <a:spAutoFit/>
            </a:bodyPr>
            <a:lstStyle/>
            <a:p>
              <a:pPr algn="ctr">
                <a:lnSpc>
                  <a:spcPts val="2360"/>
                </a:lnSpc>
                <a:spcBef>
                  <a:spcPct val="0"/>
                </a:spcBef>
              </a:pPr>
              <a:r>
                <a:rPr lang="en-US" sz="1685">
                  <a:solidFill>
                    <a:srgbClr val="000000"/>
                  </a:solidFill>
                  <a:latin typeface="#9Slide03 AmpleSoft Bold Bold"/>
                  <a:ea typeface="#9Slide03 AmpleSoft Bold Bold"/>
                  <a:cs typeface="#9Slide03 AmpleSoft Bold Bold"/>
                  <a:sym typeface="#9Slide03 AmpleSoft Bold Bold"/>
                </a:rPr>
                <a:t>FACT_Thu_vien</a:t>
              </a:r>
            </a:p>
          </p:txBody>
        </p:sp>
        <p:sp>
          <p:nvSpPr>
            <p:cNvPr id="43" name="TextBox 43"/>
            <p:cNvSpPr txBox="1"/>
            <p:nvPr/>
          </p:nvSpPr>
          <p:spPr>
            <a:xfrm rot="-5400000">
              <a:off x="-1892189"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DIM_Date</a:t>
              </a:r>
            </a:p>
          </p:txBody>
        </p:sp>
        <p:sp>
          <p:nvSpPr>
            <p:cNvPr id="44" name="TextBox 44"/>
            <p:cNvSpPr txBox="1"/>
            <p:nvPr/>
          </p:nvSpPr>
          <p:spPr>
            <a:xfrm rot="-5400000">
              <a:off x="778591"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DIM_Nien_khoa</a:t>
              </a:r>
            </a:p>
          </p:txBody>
        </p:sp>
        <p:sp>
          <p:nvSpPr>
            <p:cNvPr id="45" name="TextBox 45"/>
            <p:cNvSpPr txBox="1"/>
            <p:nvPr/>
          </p:nvSpPr>
          <p:spPr>
            <a:xfrm rot="-5400000">
              <a:off x="2120309"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DIM_Dan_toc</a:t>
              </a:r>
            </a:p>
          </p:txBody>
        </p:sp>
        <p:sp>
          <p:nvSpPr>
            <p:cNvPr id="46" name="TextBox 46"/>
            <p:cNvSpPr txBox="1"/>
            <p:nvPr/>
          </p:nvSpPr>
          <p:spPr>
            <a:xfrm rot="-5400000">
              <a:off x="4823270"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DIM_Lop</a:t>
              </a:r>
            </a:p>
          </p:txBody>
        </p:sp>
        <p:sp>
          <p:nvSpPr>
            <p:cNvPr id="47" name="TextBox 47"/>
            <p:cNvSpPr txBox="1"/>
            <p:nvPr/>
          </p:nvSpPr>
          <p:spPr>
            <a:xfrm rot="-5400000">
              <a:off x="3457654"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DIM_Trinh_do</a:t>
              </a:r>
            </a:p>
          </p:txBody>
        </p:sp>
        <p:sp>
          <p:nvSpPr>
            <p:cNvPr id="48" name="TextBox 48"/>
            <p:cNvSpPr txBox="1"/>
            <p:nvPr/>
          </p:nvSpPr>
          <p:spPr>
            <a:xfrm rot="-5400000">
              <a:off x="7516910"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DIM_Nhom_ban_doc</a:t>
              </a:r>
            </a:p>
          </p:txBody>
        </p:sp>
        <p:sp>
          <p:nvSpPr>
            <p:cNvPr id="49" name="TextBox 49"/>
            <p:cNvSpPr txBox="1"/>
            <p:nvPr/>
          </p:nvSpPr>
          <p:spPr>
            <a:xfrm rot="-5400000">
              <a:off x="8854085"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DIM_Nhom_nghanh_nghe</a:t>
              </a:r>
            </a:p>
          </p:txBody>
        </p:sp>
        <p:sp>
          <p:nvSpPr>
            <p:cNvPr id="50" name="TextBox 50"/>
            <p:cNvSpPr txBox="1"/>
            <p:nvPr/>
          </p:nvSpPr>
          <p:spPr>
            <a:xfrm rot="-5400000">
              <a:off x="6185793"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DIM_Khoa</a:t>
              </a:r>
            </a:p>
          </p:txBody>
        </p:sp>
        <p:sp>
          <p:nvSpPr>
            <p:cNvPr id="51" name="TextBox 51"/>
            <p:cNvSpPr txBox="1"/>
            <p:nvPr/>
          </p:nvSpPr>
          <p:spPr>
            <a:xfrm rot="-5400000">
              <a:off x="11649566"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DIM_Thu_vien</a:t>
              </a:r>
            </a:p>
          </p:txBody>
        </p:sp>
        <p:sp>
          <p:nvSpPr>
            <p:cNvPr id="52" name="TextBox 52"/>
            <p:cNvSpPr txBox="1"/>
            <p:nvPr/>
          </p:nvSpPr>
          <p:spPr>
            <a:xfrm rot="-5400000">
              <a:off x="10312067"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DIM_Xep_gia</a:t>
              </a:r>
            </a:p>
          </p:txBody>
        </p:sp>
        <p:sp>
          <p:nvSpPr>
            <p:cNvPr id="53" name="TextBox 53"/>
            <p:cNvSpPr txBox="1"/>
            <p:nvPr/>
          </p:nvSpPr>
          <p:spPr>
            <a:xfrm rot="-5400000">
              <a:off x="12982847"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DIM_Kho</a:t>
              </a:r>
            </a:p>
          </p:txBody>
        </p:sp>
        <p:sp>
          <p:nvSpPr>
            <p:cNvPr id="54" name="TextBox 54"/>
            <p:cNvSpPr txBox="1"/>
            <p:nvPr/>
          </p:nvSpPr>
          <p:spPr>
            <a:xfrm rot="-5400000">
              <a:off x="14324564"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DIM_Tai_lieu</a:t>
              </a:r>
            </a:p>
          </p:txBody>
        </p:sp>
        <p:sp>
          <p:nvSpPr>
            <p:cNvPr id="55" name="TextBox 55"/>
            <p:cNvSpPr txBox="1"/>
            <p:nvPr/>
          </p:nvSpPr>
          <p:spPr>
            <a:xfrm rot="-5400000">
              <a:off x="17027526"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DIM_CTDT</a:t>
              </a:r>
            </a:p>
          </p:txBody>
        </p:sp>
        <p:sp>
          <p:nvSpPr>
            <p:cNvPr id="56" name="TextBox 56"/>
            <p:cNvSpPr txBox="1"/>
            <p:nvPr/>
          </p:nvSpPr>
          <p:spPr>
            <a:xfrm rot="-5400000">
              <a:off x="15728860"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DIM_Mon</a:t>
              </a:r>
            </a:p>
          </p:txBody>
        </p:sp>
        <p:sp>
          <p:nvSpPr>
            <p:cNvPr id="57" name="TextBox 57"/>
            <p:cNvSpPr txBox="1"/>
            <p:nvPr/>
          </p:nvSpPr>
          <p:spPr>
            <a:xfrm rot="-5400000">
              <a:off x="19721166"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DIM_Dang_tai_lieu</a:t>
              </a:r>
            </a:p>
          </p:txBody>
        </p:sp>
        <p:sp>
          <p:nvSpPr>
            <p:cNvPr id="58" name="TextBox 58"/>
            <p:cNvSpPr txBox="1"/>
            <p:nvPr/>
          </p:nvSpPr>
          <p:spPr>
            <a:xfrm rot="-5400000">
              <a:off x="21058341"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DIM_Vat_mang_tien</a:t>
              </a:r>
            </a:p>
          </p:txBody>
        </p:sp>
        <p:sp>
          <p:nvSpPr>
            <p:cNvPr id="59" name="TextBox 59"/>
            <p:cNvSpPr txBox="1"/>
            <p:nvPr/>
          </p:nvSpPr>
          <p:spPr>
            <a:xfrm rot="-5400000">
              <a:off x="18390049" y="7234973"/>
              <a:ext cx="4103750" cy="471772"/>
            </a:xfrm>
            <a:prstGeom prst="rect">
              <a:avLst/>
            </a:prstGeom>
          </p:spPr>
          <p:txBody>
            <a:bodyPr lIns="0" tIns="0" rIns="0" bIns="0" rtlCol="0" anchor="t">
              <a:spAutoFit/>
            </a:bodyPr>
            <a:lstStyle/>
            <a:p>
              <a:pPr algn="r">
                <a:lnSpc>
                  <a:spcPts val="2786"/>
                </a:lnSpc>
                <a:spcBef>
                  <a:spcPct val="0"/>
                </a:spcBef>
              </a:pPr>
              <a:r>
                <a:rPr lang="en-US" sz="1990">
                  <a:solidFill>
                    <a:srgbClr val="000000"/>
                  </a:solidFill>
                  <a:latin typeface="#9Slide03 AmpleSoft Bold Bold"/>
                  <a:ea typeface="#9Slide03 AmpleSoft Bold Bold"/>
                  <a:cs typeface="#9Slide03 AmpleSoft Bold Bold"/>
                  <a:sym typeface="#9Slide03 AmpleSoft Bold Bold"/>
                </a:rPr>
                <a:t>DIM_Quoc_gia</a:t>
              </a:r>
            </a:p>
          </p:txBody>
        </p:sp>
      </p:grpSp>
      <p:sp>
        <p:nvSpPr>
          <p:cNvPr id="60" name="Freeform 60"/>
          <p:cNvSpPr/>
          <p:nvPr/>
        </p:nvSpPr>
        <p:spPr>
          <a:xfrm>
            <a:off x="864951" y="5490498"/>
            <a:ext cx="302005" cy="302005"/>
          </a:xfrm>
          <a:custGeom>
            <a:avLst/>
            <a:gdLst/>
            <a:ahLst/>
            <a:cxnLst/>
            <a:rect l="l" t="t" r="r" b="b"/>
            <a:pathLst>
              <a:path w="302005" h="302005">
                <a:moveTo>
                  <a:pt x="0" y="0"/>
                </a:moveTo>
                <a:lnTo>
                  <a:pt x="302005" y="0"/>
                </a:lnTo>
                <a:lnTo>
                  <a:pt x="302005"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1" name="AutoShape 61"/>
          <p:cNvSpPr/>
          <p:nvPr/>
        </p:nvSpPr>
        <p:spPr>
          <a:xfrm>
            <a:off x="1015954"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62" name="Freeform 62"/>
          <p:cNvSpPr/>
          <p:nvPr/>
        </p:nvSpPr>
        <p:spPr>
          <a:xfrm>
            <a:off x="3438429" y="4005161"/>
            <a:ext cx="243143" cy="243143"/>
          </a:xfrm>
          <a:custGeom>
            <a:avLst/>
            <a:gdLst/>
            <a:ahLst/>
            <a:cxnLst/>
            <a:rect l="l" t="t" r="r" b="b"/>
            <a:pathLst>
              <a:path w="243143" h="243143">
                <a:moveTo>
                  <a:pt x="0" y="0"/>
                </a:moveTo>
                <a:lnTo>
                  <a:pt x="243142" y="0"/>
                </a:lnTo>
                <a:lnTo>
                  <a:pt x="243142" y="243143"/>
                </a:lnTo>
                <a:lnTo>
                  <a:pt x="0" y="243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3" name="AutoShape 63"/>
          <p:cNvSpPr/>
          <p:nvPr/>
        </p:nvSpPr>
        <p:spPr>
          <a:xfrm>
            <a:off x="3560000" y="3820013"/>
            <a:ext cx="0" cy="185148"/>
          </a:xfrm>
          <a:prstGeom prst="line">
            <a:avLst/>
          </a:prstGeom>
          <a:ln w="28575" cap="flat">
            <a:solidFill>
              <a:srgbClr val="190E64"/>
            </a:solidFill>
            <a:prstDash val="solid"/>
            <a:headEnd type="none" w="sm" len="sm"/>
            <a:tailEnd type="triangle" w="lg" len="med"/>
          </a:ln>
        </p:spPr>
        <p:txBody>
          <a:bodyPr/>
          <a:lstStyle/>
          <a:p>
            <a:endParaRPr lang="en-US"/>
          </a:p>
        </p:txBody>
      </p:sp>
      <p:sp>
        <p:nvSpPr>
          <p:cNvPr id="64" name="Freeform 64"/>
          <p:cNvSpPr/>
          <p:nvPr/>
        </p:nvSpPr>
        <p:spPr>
          <a:xfrm>
            <a:off x="5546170" y="2749898"/>
            <a:ext cx="167702" cy="167702"/>
          </a:xfrm>
          <a:custGeom>
            <a:avLst/>
            <a:gdLst/>
            <a:ahLst/>
            <a:cxnLst/>
            <a:rect l="l" t="t" r="r" b="b"/>
            <a:pathLst>
              <a:path w="167702" h="167702">
                <a:moveTo>
                  <a:pt x="0" y="0"/>
                </a:moveTo>
                <a:lnTo>
                  <a:pt x="167702" y="0"/>
                </a:lnTo>
                <a:lnTo>
                  <a:pt x="167702" y="167702"/>
                </a:lnTo>
                <a:lnTo>
                  <a:pt x="0" y="167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5" name="AutoShape 65"/>
          <p:cNvSpPr/>
          <p:nvPr/>
        </p:nvSpPr>
        <p:spPr>
          <a:xfrm>
            <a:off x="5630021" y="2605157"/>
            <a:ext cx="0" cy="152395"/>
          </a:xfrm>
          <a:prstGeom prst="line">
            <a:avLst/>
          </a:prstGeom>
          <a:ln w="19050" cap="flat">
            <a:solidFill>
              <a:srgbClr val="190E64"/>
            </a:solidFill>
            <a:prstDash val="solid"/>
            <a:headEnd type="none" w="sm" len="sm"/>
            <a:tailEnd type="triangle" w="lg" len="med"/>
          </a:ln>
        </p:spPr>
        <p:txBody>
          <a:bodyPr/>
          <a:lstStyle/>
          <a:p>
            <a:endParaRPr lang="en-US"/>
          </a:p>
        </p:txBody>
      </p:sp>
      <p:sp>
        <p:nvSpPr>
          <p:cNvPr id="66" name="Freeform 66"/>
          <p:cNvSpPr/>
          <p:nvPr/>
        </p:nvSpPr>
        <p:spPr>
          <a:xfrm>
            <a:off x="1790942" y="5490498"/>
            <a:ext cx="302005" cy="302005"/>
          </a:xfrm>
          <a:custGeom>
            <a:avLst/>
            <a:gdLst/>
            <a:ahLst/>
            <a:cxnLst/>
            <a:rect l="l" t="t" r="r" b="b"/>
            <a:pathLst>
              <a:path w="302005" h="302005">
                <a:moveTo>
                  <a:pt x="0" y="0"/>
                </a:moveTo>
                <a:lnTo>
                  <a:pt x="302004" y="0"/>
                </a:lnTo>
                <a:lnTo>
                  <a:pt x="302004"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7" name="AutoShape 67"/>
          <p:cNvSpPr/>
          <p:nvPr/>
        </p:nvSpPr>
        <p:spPr>
          <a:xfrm>
            <a:off x="1941944"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68" name="Freeform 68"/>
          <p:cNvSpPr/>
          <p:nvPr/>
        </p:nvSpPr>
        <p:spPr>
          <a:xfrm>
            <a:off x="2716932" y="5490498"/>
            <a:ext cx="302005" cy="302005"/>
          </a:xfrm>
          <a:custGeom>
            <a:avLst/>
            <a:gdLst/>
            <a:ahLst/>
            <a:cxnLst/>
            <a:rect l="l" t="t" r="r" b="b"/>
            <a:pathLst>
              <a:path w="302005" h="302005">
                <a:moveTo>
                  <a:pt x="0" y="0"/>
                </a:moveTo>
                <a:lnTo>
                  <a:pt x="302004" y="0"/>
                </a:lnTo>
                <a:lnTo>
                  <a:pt x="302004"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9" name="AutoShape 69"/>
          <p:cNvSpPr/>
          <p:nvPr/>
        </p:nvSpPr>
        <p:spPr>
          <a:xfrm>
            <a:off x="2867934"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70" name="Freeform 70"/>
          <p:cNvSpPr/>
          <p:nvPr/>
        </p:nvSpPr>
        <p:spPr>
          <a:xfrm>
            <a:off x="11894496" y="4005161"/>
            <a:ext cx="243143" cy="243143"/>
          </a:xfrm>
          <a:custGeom>
            <a:avLst/>
            <a:gdLst/>
            <a:ahLst/>
            <a:cxnLst/>
            <a:rect l="l" t="t" r="r" b="b"/>
            <a:pathLst>
              <a:path w="243143" h="243143">
                <a:moveTo>
                  <a:pt x="0" y="0"/>
                </a:moveTo>
                <a:lnTo>
                  <a:pt x="243143" y="0"/>
                </a:lnTo>
                <a:lnTo>
                  <a:pt x="243143" y="243143"/>
                </a:lnTo>
                <a:lnTo>
                  <a:pt x="0" y="243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1" name="AutoShape 71"/>
          <p:cNvSpPr/>
          <p:nvPr/>
        </p:nvSpPr>
        <p:spPr>
          <a:xfrm>
            <a:off x="12016068" y="3820013"/>
            <a:ext cx="0" cy="185148"/>
          </a:xfrm>
          <a:prstGeom prst="line">
            <a:avLst/>
          </a:prstGeom>
          <a:ln w="28575" cap="flat">
            <a:solidFill>
              <a:srgbClr val="190E64"/>
            </a:solidFill>
            <a:prstDash val="solid"/>
            <a:headEnd type="none" w="sm" len="sm"/>
            <a:tailEnd type="triangle" w="lg" len="med"/>
          </a:ln>
        </p:spPr>
        <p:txBody>
          <a:bodyPr/>
          <a:lstStyle/>
          <a:p>
            <a:endParaRPr lang="en-US"/>
          </a:p>
        </p:txBody>
      </p:sp>
      <p:sp>
        <p:nvSpPr>
          <p:cNvPr id="72" name="Freeform 72"/>
          <p:cNvSpPr/>
          <p:nvPr/>
        </p:nvSpPr>
        <p:spPr>
          <a:xfrm>
            <a:off x="12551010" y="4005161"/>
            <a:ext cx="243143" cy="243143"/>
          </a:xfrm>
          <a:custGeom>
            <a:avLst/>
            <a:gdLst/>
            <a:ahLst/>
            <a:cxnLst/>
            <a:rect l="l" t="t" r="r" b="b"/>
            <a:pathLst>
              <a:path w="243143" h="243143">
                <a:moveTo>
                  <a:pt x="0" y="0"/>
                </a:moveTo>
                <a:lnTo>
                  <a:pt x="243143" y="0"/>
                </a:lnTo>
                <a:lnTo>
                  <a:pt x="243143" y="243143"/>
                </a:lnTo>
                <a:lnTo>
                  <a:pt x="0" y="243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3" name="AutoShape 73"/>
          <p:cNvSpPr/>
          <p:nvPr/>
        </p:nvSpPr>
        <p:spPr>
          <a:xfrm>
            <a:off x="12672582" y="3820013"/>
            <a:ext cx="0" cy="185148"/>
          </a:xfrm>
          <a:prstGeom prst="line">
            <a:avLst/>
          </a:prstGeom>
          <a:ln w="28575" cap="flat">
            <a:solidFill>
              <a:srgbClr val="190E64"/>
            </a:solidFill>
            <a:prstDash val="solid"/>
            <a:headEnd type="none" w="sm" len="sm"/>
            <a:tailEnd type="triangle" w="lg" len="med"/>
          </a:ln>
        </p:spPr>
        <p:txBody>
          <a:bodyPr/>
          <a:lstStyle/>
          <a:p>
            <a:endParaRPr lang="en-US"/>
          </a:p>
        </p:txBody>
      </p:sp>
      <p:sp>
        <p:nvSpPr>
          <p:cNvPr id="74" name="Freeform 74"/>
          <p:cNvSpPr/>
          <p:nvPr/>
        </p:nvSpPr>
        <p:spPr>
          <a:xfrm>
            <a:off x="13207524" y="4005161"/>
            <a:ext cx="243143" cy="243143"/>
          </a:xfrm>
          <a:custGeom>
            <a:avLst/>
            <a:gdLst/>
            <a:ahLst/>
            <a:cxnLst/>
            <a:rect l="l" t="t" r="r" b="b"/>
            <a:pathLst>
              <a:path w="243143" h="243143">
                <a:moveTo>
                  <a:pt x="0" y="0"/>
                </a:moveTo>
                <a:lnTo>
                  <a:pt x="243143" y="0"/>
                </a:lnTo>
                <a:lnTo>
                  <a:pt x="243143" y="243143"/>
                </a:lnTo>
                <a:lnTo>
                  <a:pt x="0" y="243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5" name="AutoShape 75"/>
          <p:cNvSpPr/>
          <p:nvPr/>
        </p:nvSpPr>
        <p:spPr>
          <a:xfrm>
            <a:off x="13329095" y="3820013"/>
            <a:ext cx="0" cy="185148"/>
          </a:xfrm>
          <a:prstGeom prst="line">
            <a:avLst/>
          </a:prstGeom>
          <a:ln w="28575" cap="flat">
            <a:solidFill>
              <a:srgbClr val="190E64"/>
            </a:solidFill>
            <a:prstDash val="solid"/>
            <a:headEnd type="none" w="sm" len="sm"/>
            <a:tailEnd type="triangle" w="lg" len="med"/>
          </a:ln>
        </p:spPr>
        <p:txBody>
          <a:bodyPr/>
          <a:lstStyle/>
          <a:p>
            <a:endParaRPr lang="en-US"/>
          </a:p>
        </p:txBody>
      </p:sp>
      <p:sp>
        <p:nvSpPr>
          <p:cNvPr id="76" name="Freeform 76"/>
          <p:cNvSpPr/>
          <p:nvPr/>
        </p:nvSpPr>
        <p:spPr>
          <a:xfrm>
            <a:off x="13864038" y="4005161"/>
            <a:ext cx="243143" cy="243143"/>
          </a:xfrm>
          <a:custGeom>
            <a:avLst/>
            <a:gdLst/>
            <a:ahLst/>
            <a:cxnLst/>
            <a:rect l="l" t="t" r="r" b="b"/>
            <a:pathLst>
              <a:path w="243143" h="243143">
                <a:moveTo>
                  <a:pt x="0" y="0"/>
                </a:moveTo>
                <a:lnTo>
                  <a:pt x="243143" y="0"/>
                </a:lnTo>
                <a:lnTo>
                  <a:pt x="243143" y="243143"/>
                </a:lnTo>
                <a:lnTo>
                  <a:pt x="0" y="243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7" name="AutoShape 77"/>
          <p:cNvSpPr/>
          <p:nvPr/>
        </p:nvSpPr>
        <p:spPr>
          <a:xfrm>
            <a:off x="13985609" y="3820013"/>
            <a:ext cx="0" cy="185148"/>
          </a:xfrm>
          <a:prstGeom prst="line">
            <a:avLst/>
          </a:prstGeom>
          <a:ln w="28575" cap="flat">
            <a:solidFill>
              <a:srgbClr val="190E64"/>
            </a:solidFill>
            <a:prstDash val="solid"/>
            <a:headEnd type="none" w="sm" len="sm"/>
            <a:tailEnd type="triangle" w="lg" len="med"/>
          </a:ln>
        </p:spPr>
        <p:txBody>
          <a:bodyPr/>
          <a:lstStyle/>
          <a:p>
            <a:endParaRPr lang="en-US"/>
          </a:p>
        </p:txBody>
      </p:sp>
      <p:sp>
        <p:nvSpPr>
          <p:cNvPr id="78" name="Freeform 78"/>
          <p:cNvSpPr/>
          <p:nvPr/>
        </p:nvSpPr>
        <p:spPr>
          <a:xfrm>
            <a:off x="14520552" y="4005161"/>
            <a:ext cx="243143" cy="243143"/>
          </a:xfrm>
          <a:custGeom>
            <a:avLst/>
            <a:gdLst/>
            <a:ahLst/>
            <a:cxnLst/>
            <a:rect l="l" t="t" r="r" b="b"/>
            <a:pathLst>
              <a:path w="243143" h="243143">
                <a:moveTo>
                  <a:pt x="0" y="0"/>
                </a:moveTo>
                <a:lnTo>
                  <a:pt x="243143" y="0"/>
                </a:lnTo>
                <a:lnTo>
                  <a:pt x="243143" y="243143"/>
                </a:lnTo>
                <a:lnTo>
                  <a:pt x="0" y="243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9" name="AutoShape 79"/>
          <p:cNvSpPr/>
          <p:nvPr/>
        </p:nvSpPr>
        <p:spPr>
          <a:xfrm>
            <a:off x="14642123" y="3820013"/>
            <a:ext cx="0" cy="185148"/>
          </a:xfrm>
          <a:prstGeom prst="line">
            <a:avLst/>
          </a:prstGeom>
          <a:ln w="28575" cap="flat">
            <a:solidFill>
              <a:srgbClr val="190E64"/>
            </a:solidFill>
            <a:prstDash val="solid"/>
            <a:headEnd type="none" w="sm" len="sm"/>
            <a:tailEnd type="triangle" w="lg" len="med"/>
          </a:ln>
        </p:spPr>
        <p:txBody>
          <a:bodyPr/>
          <a:lstStyle/>
          <a:p>
            <a:endParaRPr lang="en-US"/>
          </a:p>
        </p:txBody>
      </p:sp>
      <p:sp>
        <p:nvSpPr>
          <p:cNvPr id="80" name="Freeform 80"/>
          <p:cNvSpPr/>
          <p:nvPr/>
        </p:nvSpPr>
        <p:spPr>
          <a:xfrm>
            <a:off x="8804721" y="2746591"/>
            <a:ext cx="167702" cy="167702"/>
          </a:xfrm>
          <a:custGeom>
            <a:avLst/>
            <a:gdLst/>
            <a:ahLst/>
            <a:cxnLst/>
            <a:rect l="l" t="t" r="r" b="b"/>
            <a:pathLst>
              <a:path w="167702" h="167702">
                <a:moveTo>
                  <a:pt x="0" y="0"/>
                </a:moveTo>
                <a:lnTo>
                  <a:pt x="167703" y="0"/>
                </a:lnTo>
                <a:lnTo>
                  <a:pt x="167703" y="167702"/>
                </a:lnTo>
                <a:lnTo>
                  <a:pt x="0" y="167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1" name="AutoShape 81"/>
          <p:cNvSpPr/>
          <p:nvPr/>
        </p:nvSpPr>
        <p:spPr>
          <a:xfrm>
            <a:off x="8888572" y="2601850"/>
            <a:ext cx="0" cy="152395"/>
          </a:xfrm>
          <a:prstGeom prst="line">
            <a:avLst/>
          </a:prstGeom>
          <a:ln w="19050" cap="flat">
            <a:solidFill>
              <a:srgbClr val="190E64"/>
            </a:solidFill>
            <a:prstDash val="solid"/>
            <a:headEnd type="none" w="sm" len="sm"/>
            <a:tailEnd type="triangle" w="lg" len="med"/>
          </a:ln>
        </p:spPr>
        <p:txBody>
          <a:bodyPr/>
          <a:lstStyle/>
          <a:p>
            <a:endParaRPr lang="en-US"/>
          </a:p>
        </p:txBody>
      </p:sp>
      <p:sp>
        <p:nvSpPr>
          <p:cNvPr id="82" name="Freeform 82"/>
          <p:cNvSpPr/>
          <p:nvPr/>
        </p:nvSpPr>
        <p:spPr>
          <a:xfrm>
            <a:off x="8392410" y="2746591"/>
            <a:ext cx="167702" cy="167702"/>
          </a:xfrm>
          <a:custGeom>
            <a:avLst/>
            <a:gdLst/>
            <a:ahLst/>
            <a:cxnLst/>
            <a:rect l="l" t="t" r="r" b="b"/>
            <a:pathLst>
              <a:path w="167702" h="167702">
                <a:moveTo>
                  <a:pt x="0" y="0"/>
                </a:moveTo>
                <a:lnTo>
                  <a:pt x="167702" y="0"/>
                </a:lnTo>
                <a:lnTo>
                  <a:pt x="167702" y="167702"/>
                </a:lnTo>
                <a:lnTo>
                  <a:pt x="0" y="167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3" name="AutoShape 83"/>
          <p:cNvSpPr/>
          <p:nvPr/>
        </p:nvSpPr>
        <p:spPr>
          <a:xfrm>
            <a:off x="8476261" y="2601850"/>
            <a:ext cx="0" cy="152395"/>
          </a:xfrm>
          <a:prstGeom prst="line">
            <a:avLst/>
          </a:prstGeom>
          <a:ln w="19050" cap="flat">
            <a:solidFill>
              <a:srgbClr val="190E64"/>
            </a:solidFill>
            <a:prstDash val="solid"/>
            <a:headEnd type="none" w="sm" len="sm"/>
            <a:tailEnd type="triangle" w="lg" len="med"/>
          </a:ln>
        </p:spPr>
        <p:txBody>
          <a:bodyPr/>
          <a:lstStyle/>
          <a:p>
            <a:endParaRPr lang="en-US"/>
          </a:p>
        </p:txBody>
      </p:sp>
      <p:sp>
        <p:nvSpPr>
          <p:cNvPr id="84" name="Freeform 84"/>
          <p:cNvSpPr/>
          <p:nvPr/>
        </p:nvSpPr>
        <p:spPr>
          <a:xfrm>
            <a:off x="10020701" y="2749898"/>
            <a:ext cx="167702" cy="167702"/>
          </a:xfrm>
          <a:custGeom>
            <a:avLst/>
            <a:gdLst/>
            <a:ahLst/>
            <a:cxnLst/>
            <a:rect l="l" t="t" r="r" b="b"/>
            <a:pathLst>
              <a:path w="167702" h="167702">
                <a:moveTo>
                  <a:pt x="0" y="0"/>
                </a:moveTo>
                <a:lnTo>
                  <a:pt x="167702" y="0"/>
                </a:lnTo>
                <a:lnTo>
                  <a:pt x="167702" y="167702"/>
                </a:lnTo>
                <a:lnTo>
                  <a:pt x="0" y="167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5" name="AutoShape 85"/>
          <p:cNvSpPr/>
          <p:nvPr/>
        </p:nvSpPr>
        <p:spPr>
          <a:xfrm>
            <a:off x="10104552" y="2605157"/>
            <a:ext cx="0" cy="152395"/>
          </a:xfrm>
          <a:prstGeom prst="line">
            <a:avLst/>
          </a:prstGeom>
          <a:ln w="19050" cap="flat">
            <a:solidFill>
              <a:srgbClr val="190E64"/>
            </a:solidFill>
            <a:prstDash val="solid"/>
            <a:headEnd type="none" w="sm" len="sm"/>
            <a:tailEnd type="triangle" w="lg" len="med"/>
          </a:ln>
        </p:spPr>
        <p:txBody>
          <a:bodyPr/>
          <a:lstStyle/>
          <a:p>
            <a:endParaRPr lang="en-US"/>
          </a:p>
        </p:txBody>
      </p:sp>
      <p:sp>
        <p:nvSpPr>
          <p:cNvPr id="86" name="Freeform 86"/>
          <p:cNvSpPr/>
          <p:nvPr/>
        </p:nvSpPr>
        <p:spPr>
          <a:xfrm>
            <a:off x="5907806" y="2749898"/>
            <a:ext cx="167702" cy="167702"/>
          </a:xfrm>
          <a:custGeom>
            <a:avLst/>
            <a:gdLst/>
            <a:ahLst/>
            <a:cxnLst/>
            <a:rect l="l" t="t" r="r" b="b"/>
            <a:pathLst>
              <a:path w="167702" h="167702">
                <a:moveTo>
                  <a:pt x="0" y="0"/>
                </a:moveTo>
                <a:lnTo>
                  <a:pt x="167703" y="0"/>
                </a:lnTo>
                <a:lnTo>
                  <a:pt x="167703" y="167702"/>
                </a:lnTo>
                <a:lnTo>
                  <a:pt x="0" y="167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7" name="AutoShape 87"/>
          <p:cNvSpPr/>
          <p:nvPr/>
        </p:nvSpPr>
        <p:spPr>
          <a:xfrm>
            <a:off x="5991658" y="2605157"/>
            <a:ext cx="0" cy="152395"/>
          </a:xfrm>
          <a:prstGeom prst="line">
            <a:avLst/>
          </a:prstGeom>
          <a:ln w="19050" cap="flat">
            <a:solidFill>
              <a:srgbClr val="190E64"/>
            </a:solidFill>
            <a:prstDash val="solid"/>
            <a:headEnd type="none" w="sm" len="sm"/>
            <a:tailEnd type="triangle" w="lg" len="med"/>
          </a:ln>
        </p:spPr>
        <p:txBody>
          <a:bodyPr/>
          <a:lstStyle/>
          <a:p>
            <a:endParaRPr lang="en-US"/>
          </a:p>
        </p:txBody>
      </p:sp>
      <p:sp>
        <p:nvSpPr>
          <p:cNvPr id="88" name="Freeform 88"/>
          <p:cNvSpPr/>
          <p:nvPr/>
        </p:nvSpPr>
        <p:spPr>
          <a:xfrm>
            <a:off x="5689653" y="5490498"/>
            <a:ext cx="302005" cy="302005"/>
          </a:xfrm>
          <a:custGeom>
            <a:avLst/>
            <a:gdLst/>
            <a:ahLst/>
            <a:cxnLst/>
            <a:rect l="l" t="t" r="r" b="b"/>
            <a:pathLst>
              <a:path w="302005" h="302005">
                <a:moveTo>
                  <a:pt x="0" y="0"/>
                </a:moveTo>
                <a:lnTo>
                  <a:pt x="302005" y="0"/>
                </a:lnTo>
                <a:lnTo>
                  <a:pt x="302005"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9" name="AutoShape 89"/>
          <p:cNvSpPr/>
          <p:nvPr/>
        </p:nvSpPr>
        <p:spPr>
          <a:xfrm>
            <a:off x="5840655"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90" name="Freeform 90"/>
          <p:cNvSpPr/>
          <p:nvPr/>
        </p:nvSpPr>
        <p:spPr>
          <a:xfrm>
            <a:off x="3740297" y="5490498"/>
            <a:ext cx="302005" cy="302005"/>
          </a:xfrm>
          <a:custGeom>
            <a:avLst/>
            <a:gdLst/>
            <a:ahLst/>
            <a:cxnLst/>
            <a:rect l="l" t="t" r="r" b="b"/>
            <a:pathLst>
              <a:path w="302005" h="302005">
                <a:moveTo>
                  <a:pt x="0" y="0"/>
                </a:moveTo>
                <a:lnTo>
                  <a:pt x="302005" y="0"/>
                </a:lnTo>
                <a:lnTo>
                  <a:pt x="302005"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1" name="AutoShape 91"/>
          <p:cNvSpPr/>
          <p:nvPr/>
        </p:nvSpPr>
        <p:spPr>
          <a:xfrm>
            <a:off x="3891300"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92" name="Freeform 92"/>
          <p:cNvSpPr/>
          <p:nvPr/>
        </p:nvSpPr>
        <p:spPr>
          <a:xfrm>
            <a:off x="7545932" y="5490498"/>
            <a:ext cx="302005" cy="302005"/>
          </a:xfrm>
          <a:custGeom>
            <a:avLst/>
            <a:gdLst/>
            <a:ahLst/>
            <a:cxnLst/>
            <a:rect l="l" t="t" r="r" b="b"/>
            <a:pathLst>
              <a:path w="302005" h="302005">
                <a:moveTo>
                  <a:pt x="0" y="0"/>
                </a:moveTo>
                <a:lnTo>
                  <a:pt x="302005" y="0"/>
                </a:lnTo>
                <a:lnTo>
                  <a:pt x="302005"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3" name="AutoShape 93"/>
          <p:cNvSpPr/>
          <p:nvPr/>
        </p:nvSpPr>
        <p:spPr>
          <a:xfrm>
            <a:off x="7696935"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94" name="Freeform 94"/>
          <p:cNvSpPr/>
          <p:nvPr/>
        </p:nvSpPr>
        <p:spPr>
          <a:xfrm>
            <a:off x="8476261" y="5490498"/>
            <a:ext cx="302005" cy="302005"/>
          </a:xfrm>
          <a:custGeom>
            <a:avLst/>
            <a:gdLst/>
            <a:ahLst/>
            <a:cxnLst/>
            <a:rect l="l" t="t" r="r" b="b"/>
            <a:pathLst>
              <a:path w="302005" h="302005">
                <a:moveTo>
                  <a:pt x="0" y="0"/>
                </a:moveTo>
                <a:lnTo>
                  <a:pt x="302004" y="0"/>
                </a:lnTo>
                <a:lnTo>
                  <a:pt x="302004"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5" name="AutoShape 95"/>
          <p:cNvSpPr/>
          <p:nvPr/>
        </p:nvSpPr>
        <p:spPr>
          <a:xfrm>
            <a:off x="8627263"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96" name="Freeform 96"/>
          <p:cNvSpPr/>
          <p:nvPr/>
        </p:nvSpPr>
        <p:spPr>
          <a:xfrm>
            <a:off x="13178093" y="5490498"/>
            <a:ext cx="302005" cy="302005"/>
          </a:xfrm>
          <a:custGeom>
            <a:avLst/>
            <a:gdLst/>
            <a:ahLst/>
            <a:cxnLst/>
            <a:rect l="l" t="t" r="r" b="b"/>
            <a:pathLst>
              <a:path w="302005" h="302005">
                <a:moveTo>
                  <a:pt x="0" y="0"/>
                </a:moveTo>
                <a:lnTo>
                  <a:pt x="302005" y="0"/>
                </a:lnTo>
                <a:lnTo>
                  <a:pt x="302005"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7" name="AutoShape 97"/>
          <p:cNvSpPr/>
          <p:nvPr/>
        </p:nvSpPr>
        <p:spPr>
          <a:xfrm>
            <a:off x="13329095"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98" name="Freeform 98"/>
          <p:cNvSpPr/>
          <p:nvPr/>
        </p:nvSpPr>
        <p:spPr>
          <a:xfrm>
            <a:off x="12211591" y="5490498"/>
            <a:ext cx="302005" cy="302005"/>
          </a:xfrm>
          <a:custGeom>
            <a:avLst/>
            <a:gdLst/>
            <a:ahLst/>
            <a:cxnLst/>
            <a:rect l="l" t="t" r="r" b="b"/>
            <a:pathLst>
              <a:path w="302005" h="302005">
                <a:moveTo>
                  <a:pt x="0" y="0"/>
                </a:moveTo>
                <a:lnTo>
                  <a:pt x="302005" y="0"/>
                </a:lnTo>
                <a:lnTo>
                  <a:pt x="302005"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9" name="AutoShape 99"/>
          <p:cNvSpPr/>
          <p:nvPr/>
        </p:nvSpPr>
        <p:spPr>
          <a:xfrm>
            <a:off x="12362594"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100" name="Freeform 100"/>
          <p:cNvSpPr/>
          <p:nvPr/>
        </p:nvSpPr>
        <p:spPr>
          <a:xfrm>
            <a:off x="14107181" y="5490498"/>
            <a:ext cx="302005" cy="302005"/>
          </a:xfrm>
          <a:custGeom>
            <a:avLst/>
            <a:gdLst/>
            <a:ahLst/>
            <a:cxnLst/>
            <a:rect l="l" t="t" r="r" b="b"/>
            <a:pathLst>
              <a:path w="302005" h="302005">
                <a:moveTo>
                  <a:pt x="0" y="0"/>
                </a:moveTo>
                <a:lnTo>
                  <a:pt x="302005" y="0"/>
                </a:lnTo>
                <a:lnTo>
                  <a:pt x="302005"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1" name="AutoShape 101"/>
          <p:cNvSpPr/>
          <p:nvPr/>
        </p:nvSpPr>
        <p:spPr>
          <a:xfrm>
            <a:off x="14258183"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102" name="Freeform 102"/>
          <p:cNvSpPr/>
          <p:nvPr/>
        </p:nvSpPr>
        <p:spPr>
          <a:xfrm>
            <a:off x="15963460" y="5490498"/>
            <a:ext cx="302005" cy="302005"/>
          </a:xfrm>
          <a:custGeom>
            <a:avLst/>
            <a:gdLst/>
            <a:ahLst/>
            <a:cxnLst/>
            <a:rect l="l" t="t" r="r" b="b"/>
            <a:pathLst>
              <a:path w="302005" h="302005">
                <a:moveTo>
                  <a:pt x="0" y="0"/>
                </a:moveTo>
                <a:lnTo>
                  <a:pt x="302005" y="0"/>
                </a:lnTo>
                <a:lnTo>
                  <a:pt x="302005"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3" name="AutoShape 103"/>
          <p:cNvSpPr/>
          <p:nvPr/>
        </p:nvSpPr>
        <p:spPr>
          <a:xfrm>
            <a:off x="16114463"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104" name="Freeform 104"/>
          <p:cNvSpPr/>
          <p:nvPr/>
        </p:nvSpPr>
        <p:spPr>
          <a:xfrm>
            <a:off x="9206555" y="2746591"/>
            <a:ext cx="167702" cy="167702"/>
          </a:xfrm>
          <a:custGeom>
            <a:avLst/>
            <a:gdLst/>
            <a:ahLst/>
            <a:cxnLst/>
            <a:rect l="l" t="t" r="r" b="b"/>
            <a:pathLst>
              <a:path w="167702" h="167702">
                <a:moveTo>
                  <a:pt x="0" y="0"/>
                </a:moveTo>
                <a:lnTo>
                  <a:pt x="167702" y="0"/>
                </a:lnTo>
                <a:lnTo>
                  <a:pt x="167702" y="167702"/>
                </a:lnTo>
                <a:lnTo>
                  <a:pt x="0" y="167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5" name="AutoShape 105"/>
          <p:cNvSpPr/>
          <p:nvPr/>
        </p:nvSpPr>
        <p:spPr>
          <a:xfrm>
            <a:off x="9290406" y="2601850"/>
            <a:ext cx="0" cy="152395"/>
          </a:xfrm>
          <a:prstGeom prst="line">
            <a:avLst/>
          </a:prstGeom>
          <a:ln w="19050" cap="flat">
            <a:solidFill>
              <a:srgbClr val="190E64"/>
            </a:solidFill>
            <a:prstDash val="solid"/>
            <a:headEnd type="none" w="sm" len="sm"/>
            <a:tailEnd type="triangle" w="lg" len="med"/>
          </a:ln>
        </p:spPr>
        <p:txBody>
          <a:bodyPr/>
          <a:lstStyle/>
          <a:p>
            <a:endParaRPr lang="en-US"/>
          </a:p>
        </p:txBody>
      </p:sp>
      <p:sp>
        <p:nvSpPr>
          <p:cNvPr id="106" name="Freeform 106"/>
          <p:cNvSpPr/>
          <p:nvPr/>
        </p:nvSpPr>
        <p:spPr>
          <a:xfrm>
            <a:off x="9605745" y="2749898"/>
            <a:ext cx="167702" cy="167702"/>
          </a:xfrm>
          <a:custGeom>
            <a:avLst/>
            <a:gdLst/>
            <a:ahLst/>
            <a:cxnLst/>
            <a:rect l="l" t="t" r="r" b="b"/>
            <a:pathLst>
              <a:path w="167702" h="167702">
                <a:moveTo>
                  <a:pt x="0" y="0"/>
                </a:moveTo>
                <a:lnTo>
                  <a:pt x="167703" y="0"/>
                </a:lnTo>
                <a:lnTo>
                  <a:pt x="167703" y="167702"/>
                </a:lnTo>
                <a:lnTo>
                  <a:pt x="0" y="167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7" name="AutoShape 107"/>
          <p:cNvSpPr/>
          <p:nvPr/>
        </p:nvSpPr>
        <p:spPr>
          <a:xfrm>
            <a:off x="9689596" y="2605157"/>
            <a:ext cx="0" cy="152395"/>
          </a:xfrm>
          <a:prstGeom prst="line">
            <a:avLst/>
          </a:prstGeom>
          <a:ln w="19050" cap="flat">
            <a:solidFill>
              <a:srgbClr val="190E64"/>
            </a:solidFill>
            <a:prstDash val="solid"/>
            <a:headEnd type="none" w="sm" len="sm"/>
            <a:tailEnd type="triangle" w="lg" len="med"/>
          </a:ln>
        </p:spPr>
        <p:txBody>
          <a:bodyPr/>
          <a:lstStyle/>
          <a:p>
            <a:endParaRPr lang="en-US"/>
          </a:p>
        </p:txBody>
      </p:sp>
      <p:sp>
        <p:nvSpPr>
          <p:cNvPr id="108" name="Freeform 108"/>
          <p:cNvSpPr/>
          <p:nvPr/>
        </p:nvSpPr>
        <p:spPr>
          <a:xfrm>
            <a:off x="4670626" y="5490498"/>
            <a:ext cx="302005" cy="302005"/>
          </a:xfrm>
          <a:custGeom>
            <a:avLst/>
            <a:gdLst/>
            <a:ahLst/>
            <a:cxnLst/>
            <a:rect l="l" t="t" r="r" b="b"/>
            <a:pathLst>
              <a:path w="302005" h="302005">
                <a:moveTo>
                  <a:pt x="0" y="0"/>
                </a:moveTo>
                <a:lnTo>
                  <a:pt x="302004" y="0"/>
                </a:lnTo>
                <a:lnTo>
                  <a:pt x="302004"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9" name="AutoShape 109"/>
          <p:cNvSpPr/>
          <p:nvPr/>
        </p:nvSpPr>
        <p:spPr>
          <a:xfrm>
            <a:off x="4821628"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110" name="Freeform 110"/>
          <p:cNvSpPr/>
          <p:nvPr/>
        </p:nvSpPr>
        <p:spPr>
          <a:xfrm>
            <a:off x="6582534" y="5490498"/>
            <a:ext cx="302005" cy="302005"/>
          </a:xfrm>
          <a:custGeom>
            <a:avLst/>
            <a:gdLst/>
            <a:ahLst/>
            <a:cxnLst/>
            <a:rect l="l" t="t" r="r" b="b"/>
            <a:pathLst>
              <a:path w="302005" h="302005">
                <a:moveTo>
                  <a:pt x="0" y="0"/>
                </a:moveTo>
                <a:lnTo>
                  <a:pt x="302005" y="0"/>
                </a:lnTo>
                <a:lnTo>
                  <a:pt x="302005" y="302005"/>
                </a:lnTo>
                <a:lnTo>
                  <a:pt x="0" y="302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1" name="AutoShape 111"/>
          <p:cNvSpPr/>
          <p:nvPr/>
        </p:nvSpPr>
        <p:spPr>
          <a:xfrm>
            <a:off x="6733536" y="5260528"/>
            <a:ext cx="0" cy="229970"/>
          </a:xfrm>
          <a:prstGeom prst="line">
            <a:avLst/>
          </a:prstGeom>
          <a:ln w="28575" cap="flat">
            <a:solidFill>
              <a:srgbClr val="190E64"/>
            </a:solidFill>
            <a:prstDash val="solid"/>
            <a:headEnd type="none" w="sm" len="sm"/>
            <a:tailEnd type="triangle" w="lg" len="med"/>
          </a:ln>
        </p:spPr>
        <p:txBody>
          <a:bodyPr/>
          <a:lstStyle/>
          <a:p>
            <a:endParaRPr lang="en-US"/>
          </a:p>
        </p:txBody>
      </p:sp>
      <p:sp>
        <p:nvSpPr>
          <p:cNvPr id="112" name="TextBox 112"/>
          <p:cNvSpPr txBox="1"/>
          <p:nvPr/>
        </p:nvSpPr>
        <p:spPr>
          <a:xfrm>
            <a:off x="7244804" y="9635543"/>
            <a:ext cx="3798391" cy="408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imo"/>
                <a:ea typeface="Arimo"/>
                <a:cs typeface="Arimo"/>
                <a:sym typeface="Arimo"/>
              </a:rPr>
              <a:t>Hình 6. Kiến trúc ma trận bus</a:t>
            </a:r>
          </a:p>
        </p:txBody>
      </p:sp>
      <p:sp>
        <p:nvSpPr>
          <p:cNvPr id="113" name="TextBox 113"/>
          <p:cNvSpPr txBox="1"/>
          <p:nvPr/>
        </p:nvSpPr>
        <p:spPr>
          <a:xfrm>
            <a:off x="17297400" y="9305987"/>
            <a:ext cx="588172" cy="456792"/>
          </a:xfrm>
          <a:prstGeom prst="rect">
            <a:avLst/>
          </a:prstGeom>
        </p:spPr>
        <p:txBody>
          <a:bodyPr wrap="square" lIns="0" tIns="0" rIns="0" bIns="0" rtlCol="0" anchor="t">
            <a:spAutoFit/>
          </a:bodyPr>
          <a:lstStyle/>
          <a:p>
            <a:pPr algn="ctr">
              <a:lnSpc>
                <a:spcPts val="3919"/>
              </a:lnSpc>
            </a:pPr>
            <a:r>
              <a:rPr lang="en-US" sz="2799">
                <a:solidFill>
                  <a:srgbClr val="000000"/>
                </a:solidFill>
                <a:latin typeface="Arimo"/>
                <a:ea typeface="Arimo"/>
                <a:cs typeface="Arimo"/>
                <a:sym typeface="Arimo"/>
              </a:rPr>
              <a:t>19</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459797"/>
            <a:chOff x="0" y="0"/>
            <a:chExt cx="24384000" cy="1946396"/>
          </a:xfrm>
        </p:grpSpPr>
        <p:grpSp>
          <p:nvGrpSpPr>
            <p:cNvPr id="4" name="Group 4"/>
            <p:cNvGrpSpPr/>
            <p:nvPr/>
          </p:nvGrpSpPr>
          <p:grpSpPr>
            <a:xfrm>
              <a:off x="0" y="0"/>
              <a:ext cx="24384000" cy="1946396"/>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Freeform 7"/>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8" name="Freeform 8"/>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THIẾT KẾ KHO DỮ LIỆU</a:t>
              </a:r>
            </a:p>
          </p:txBody>
        </p:sp>
      </p:grpSp>
      <p:sp>
        <p:nvSpPr>
          <p:cNvPr id="10" name="TextBox 10"/>
          <p:cNvSpPr txBox="1"/>
          <p:nvPr/>
        </p:nvSpPr>
        <p:spPr>
          <a:xfrm>
            <a:off x="6408018" y="9635543"/>
            <a:ext cx="5471964" cy="408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imo"/>
                <a:ea typeface="Arimo"/>
                <a:cs typeface="Arimo"/>
                <a:sym typeface="Arimo"/>
              </a:rPr>
              <a:t>Hình 7. Kiến trúc kho dữ liệu của hệ thống</a:t>
            </a:r>
          </a:p>
        </p:txBody>
      </p:sp>
      <p:sp>
        <p:nvSpPr>
          <p:cNvPr id="11" name="TextBox 11"/>
          <p:cNvSpPr txBox="1"/>
          <p:nvPr/>
        </p:nvSpPr>
        <p:spPr>
          <a:xfrm>
            <a:off x="17449800" y="9305987"/>
            <a:ext cx="4357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20</a:t>
            </a:r>
          </a:p>
        </p:txBody>
      </p:sp>
      <p:pic>
        <p:nvPicPr>
          <p:cNvPr id="12" name="Picture 11" descr="A screenshot of a computer screen&#10;&#10;AI-generated content may be incorrect.">
            <a:extLst>
              <a:ext uri="{FF2B5EF4-FFF2-40B4-BE49-F238E27FC236}">
                <a16:creationId xmlns:a16="http://schemas.microsoft.com/office/drawing/2014/main" id="{122FCC17-F959-5C33-766E-0D0E8FEB8DDF}"/>
              </a:ext>
            </a:extLst>
          </p:cNvPr>
          <p:cNvPicPr>
            <a:picLocks noChangeAspect="1"/>
          </p:cNvPicPr>
          <p:nvPr/>
        </p:nvPicPr>
        <p:blipFill>
          <a:blip r:embed="rId4"/>
          <a:stretch>
            <a:fillRect/>
          </a:stretch>
        </p:blipFill>
        <p:spPr>
          <a:xfrm>
            <a:off x="1981200" y="1753203"/>
            <a:ext cx="14109173" cy="76622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4"/>
          <p:cNvGrpSpPr/>
          <p:nvPr/>
        </p:nvGrpSpPr>
        <p:grpSpPr>
          <a:xfrm>
            <a:off x="0" y="0"/>
            <a:ext cx="18288000" cy="1459797"/>
            <a:chOff x="0" y="0"/>
            <a:chExt cx="24384000" cy="1946396"/>
          </a:xfrm>
        </p:grpSpPr>
        <p:grpSp>
          <p:nvGrpSpPr>
            <p:cNvPr id="35" name="Group 35"/>
            <p:cNvGrpSpPr/>
            <p:nvPr/>
          </p:nvGrpSpPr>
          <p:grpSpPr>
            <a:xfrm>
              <a:off x="0" y="0"/>
              <a:ext cx="24384000" cy="1946396"/>
              <a:chOff x="0" y="0"/>
              <a:chExt cx="4816593" cy="384473"/>
            </a:xfrm>
          </p:grpSpPr>
          <p:sp>
            <p:nvSpPr>
              <p:cNvPr id="36" name="Freeform 36"/>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37" name="TextBox 37"/>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38" name="Freeform 38"/>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39" name="Freeform 39"/>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40" name="TextBox 40"/>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QUÁ TRÌNH ETL DỮ LIỆU</a:t>
              </a:r>
            </a:p>
          </p:txBody>
        </p:sp>
      </p:grpSp>
      <p:pic>
        <p:nvPicPr>
          <p:cNvPr id="44" name="Picture 43" descr="A diagram of a company&#10;&#10;AI-generated content may be incorrect.">
            <a:extLst>
              <a:ext uri="{FF2B5EF4-FFF2-40B4-BE49-F238E27FC236}">
                <a16:creationId xmlns:a16="http://schemas.microsoft.com/office/drawing/2014/main" id="{A67F6484-AE13-B4AA-4525-50AE56A7441B}"/>
              </a:ext>
            </a:extLst>
          </p:cNvPr>
          <p:cNvPicPr>
            <a:picLocks noChangeAspect="1"/>
          </p:cNvPicPr>
          <p:nvPr/>
        </p:nvPicPr>
        <p:blipFill>
          <a:blip r:embed="rId4">
            <a:extLst>
              <a:ext uri="{28A0092B-C50C-407E-A947-70E740481C1C}">
                <a14:useLocalDpi xmlns:a14="http://schemas.microsoft.com/office/drawing/2010/main" val="0"/>
              </a:ext>
            </a:extLst>
          </a:blip>
          <a:srcRect t="17941"/>
          <a:stretch>
            <a:fillRect/>
          </a:stretch>
        </p:blipFill>
        <p:spPr>
          <a:xfrm>
            <a:off x="1143" y="1846001"/>
            <a:ext cx="18285714" cy="84403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endParaRPr/>
            </a:p>
          </p:txBody>
        </p:sp>
      </p:grpSp>
      <p:sp>
        <p:nvSpPr>
          <p:cNvPr id="9" name="Freeform 9"/>
          <p:cNvSpPr/>
          <p:nvPr/>
        </p:nvSpPr>
        <p:spPr>
          <a:xfrm>
            <a:off x="3240995" y="2290320"/>
            <a:ext cx="11806010" cy="6967980"/>
          </a:xfrm>
          <a:custGeom>
            <a:avLst/>
            <a:gdLst/>
            <a:ahLst/>
            <a:cxnLst/>
            <a:rect l="l" t="t" r="r" b="b"/>
            <a:pathLst>
              <a:path w="11806010" h="6967980">
                <a:moveTo>
                  <a:pt x="0" y="0"/>
                </a:moveTo>
                <a:lnTo>
                  <a:pt x="11806010" y="0"/>
                </a:lnTo>
                <a:lnTo>
                  <a:pt x="11806010" y="6967980"/>
                </a:lnTo>
                <a:lnTo>
                  <a:pt x="0" y="6967980"/>
                </a:lnTo>
                <a:lnTo>
                  <a:pt x="0" y="0"/>
                </a:lnTo>
                <a:close/>
              </a:path>
            </a:pathLst>
          </a:custGeom>
          <a:blipFill>
            <a:blip r:embed="rId4"/>
            <a:stretch>
              <a:fillRect/>
            </a:stretch>
          </a:blipFill>
        </p:spPr>
        <p:txBody>
          <a:bodyPr/>
          <a:lstStyle/>
          <a:p>
            <a:endParaRPr lang="en-US"/>
          </a:p>
        </p:txBody>
      </p:sp>
      <p:grpSp>
        <p:nvGrpSpPr>
          <p:cNvPr id="10" name="Group 10"/>
          <p:cNvGrpSpPr/>
          <p:nvPr/>
        </p:nvGrpSpPr>
        <p:grpSpPr>
          <a:xfrm>
            <a:off x="0" y="0"/>
            <a:ext cx="18288000" cy="1459797"/>
            <a:chOff x="0" y="0"/>
            <a:chExt cx="24384000" cy="1946396"/>
          </a:xfrm>
        </p:grpSpPr>
        <p:grpSp>
          <p:nvGrpSpPr>
            <p:cNvPr id="11" name="Group 11"/>
            <p:cNvGrpSpPr/>
            <p:nvPr/>
          </p:nvGrpSpPr>
          <p:grpSpPr>
            <a:xfrm>
              <a:off x="0" y="0"/>
              <a:ext cx="24384000" cy="1946396"/>
              <a:chOff x="0" y="0"/>
              <a:chExt cx="4816593" cy="384473"/>
            </a:xfrm>
          </p:grpSpPr>
          <p:sp>
            <p:nvSpPr>
              <p:cNvPr id="12" name="Freeform 12"/>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13" name="TextBox 13"/>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14" name="Freeform 14"/>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15" name="Freeform 15"/>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16" name="TextBox 16"/>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CẤU TRÚC CUBE MƯỢN </a:t>
              </a:r>
            </a:p>
          </p:txBody>
        </p:sp>
      </p:grpSp>
      <p:sp>
        <p:nvSpPr>
          <p:cNvPr id="17" name="TextBox 17"/>
          <p:cNvSpPr txBox="1"/>
          <p:nvPr/>
        </p:nvSpPr>
        <p:spPr>
          <a:xfrm>
            <a:off x="7286625" y="9324147"/>
            <a:ext cx="3714750" cy="408305"/>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Arimo"/>
                <a:ea typeface="Arimo"/>
                <a:cs typeface="Arimo"/>
                <a:sym typeface="Arimo"/>
              </a:rPr>
              <a:t>Hình 8. Cấu trúc cube mượn</a:t>
            </a:r>
          </a:p>
        </p:txBody>
      </p:sp>
      <p:sp>
        <p:nvSpPr>
          <p:cNvPr id="18" name="TextBox 18"/>
          <p:cNvSpPr txBox="1"/>
          <p:nvPr/>
        </p:nvSpPr>
        <p:spPr>
          <a:xfrm>
            <a:off x="17373600" y="9305987"/>
            <a:ext cx="5119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22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endParaRPr/>
            </a:p>
          </p:txBody>
        </p:sp>
      </p:grpSp>
      <p:grpSp>
        <p:nvGrpSpPr>
          <p:cNvPr id="9" name="Group 9"/>
          <p:cNvGrpSpPr/>
          <p:nvPr/>
        </p:nvGrpSpPr>
        <p:grpSpPr>
          <a:xfrm>
            <a:off x="0" y="0"/>
            <a:ext cx="18288000" cy="1459797"/>
            <a:chOff x="0" y="0"/>
            <a:chExt cx="24384000" cy="1946396"/>
          </a:xfrm>
        </p:grpSpPr>
        <p:grpSp>
          <p:nvGrpSpPr>
            <p:cNvPr id="10" name="Group 10"/>
            <p:cNvGrpSpPr/>
            <p:nvPr/>
          </p:nvGrpSpPr>
          <p:grpSpPr>
            <a:xfrm>
              <a:off x="0" y="0"/>
              <a:ext cx="24384000" cy="1946396"/>
              <a:chOff x="0" y="0"/>
              <a:chExt cx="4816593" cy="384473"/>
            </a:xfrm>
          </p:grpSpPr>
          <p:sp>
            <p:nvSpPr>
              <p:cNvPr id="11" name="Freeform 11"/>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12" name="TextBox 12"/>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13" name="Freeform 13"/>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14" name="Freeform 14"/>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CẤU TRÚC CUBE MƯỢN </a:t>
              </a:r>
            </a:p>
          </p:txBody>
        </p:sp>
      </p:grpSp>
      <p:sp>
        <p:nvSpPr>
          <p:cNvPr id="16" name="Freeform 16"/>
          <p:cNvSpPr/>
          <p:nvPr/>
        </p:nvSpPr>
        <p:spPr>
          <a:xfrm>
            <a:off x="4952953" y="2015354"/>
            <a:ext cx="8382095" cy="7242946"/>
          </a:xfrm>
          <a:custGeom>
            <a:avLst/>
            <a:gdLst/>
            <a:ahLst/>
            <a:cxnLst/>
            <a:rect l="l" t="t" r="r" b="b"/>
            <a:pathLst>
              <a:path w="8382095" h="7242946">
                <a:moveTo>
                  <a:pt x="0" y="0"/>
                </a:moveTo>
                <a:lnTo>
                  <a:pt x="8382094" y="0"/>
                </a:lnTo>
                <a:lnTo>
                  <a:pt x="8382094" y="7242946"/>
                </a:lnTo>
                <a:lnTo>
                  <a:pt x="0" y="7242946"/>
                </a:lnTo>
                <a:lnTo>
                  <a:pt x="0" y="0"/>
                </a:lnTo>
                <a:close/>
              </a:path>
            </a:pathLst>
          </a:custGeom>
          <a:blipFill>
            <a:blip r:embed="rId4"/>
            <a:stretch>
              <a:fillRect/>
            </a:stretch>
          </a:blipFill>
        </p:spPr>
        <p:txBody>
          <a:bodyPr/>
          <a:lstStyle/>
          <a:p>
            <a:endParaRPr lang="en-US"/>
          </a:p>
        </p:txBody>
      </p:sp>
      <p:sp>
        <p:nvSpPr>
          <p:cNvPr id="17" name="TextBox 17"/>
          <p:cNvSpPr txBox="1"/>
          <p:nvPr/>
        </p:nvSpPr>
        <p:spPr>
          <a:xfrm>
            <a:off x="5875213" y="9291016"/>
            <a:ext cx="6537573" cy="408305"/>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Arimo"/>
                <a:ea typeface="Arimo"/>
                <a:cs typeface="Arimo"/>
                <a:sym typeface="Arimo"/>
              </a:rPr>
              <a:t>Hình 9. Dimension được sử dụng của Cube mượn</a:t>
            </a:r>
          </a:p>
        </p:txBody>
      </p:sp>
      <p:sp>
        <p:nvSpPr>
          <p:cNvPr id="18" name="TextBox 18"/>
          <p:cNvSpPr txBox="1"/>
          <p:nvPr/>
        </p:nvSpPr>
        <p:spPr>
          <a:xfrm>
            <a:off x="17373600" y="9305987"/>
            <a:ext cx="5119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23</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endParaRPr/>
            </a:p>
          </p:txBody>
        </p:sp>
      </p:grpSp>
      <p:grpSp>
        <p:nvGrpSpPr>
          <p:cNvPr id="9" name="Group 9"/>
          <p:cNvGrpSpPr/>
          <p:nvPr/>
        </p:nvGrpSpPr>
        <p:grpSpPr>
          <a:xfrm>
            <a:off x="0" y="0"/>
            <a:ext cx="18288000" cy="1459797"/>
            <a:chOff x="0" y="0"/>
            <a:chExt cx="24384000" cy="1946396"/>
          </a:xfrm>
        </p:grpSpPr>
        <p:grpSp>
          <p:nvGrpSpPr>
            <p:cNvPr id="10" name="Group 10"/>
            <p:cNvGrpSpPr/>
            <p:nvPr/>
          </p:nvGrpSpPr>
          <p:grpSpPr>
            <a:xfrm>
              <a:off x="0" y="0"/>
              <a:ext cx="24384000" cy="1946396"/>
              <a:chOff x="0" y="0"/>
              <a:chExt cx="4816593" cy="384473"/>
            </a:xfrm>
          </p:grpSpPr>
          <p:sp>
            <p:nvSpPr>
              <p:cNvPr id="11" name="Freeform 11"/>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12" name="TextBox 12"/>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13" name="Freeform 13"/>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14" name="Freeform 14"/>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KPI TRONG CUBE MƯỢN</a:t>
              </a:r>
            </a:p>
          </p:txBody>
        </p:sp>
      </p:grpSp>
      <p:sp>
        <p:nvSpPr>
          <p:cNvPr id="16" name="Freeform 16"/>
          <p:cNvSpPr/>
          <p:nvPr/>
        </p:nvSpPr>
        <p:spPr>
          <a:xfrm>
            <a:off x="5233076" y="1713591"/>
            <a:ext cx="8224632" cy="7155430"/>
          </a:xfrm>
          <a:custGeom>
            <a:avLst/>
            <a:gdLst/>
            <a:ahLst/>
            <a:cxnLst/>
            <a:rect l="l" t="t" r="r" b="b"/>
            <a:pathLst>
              <a:path w="8224632" h="7155430">
                <a:moveTo>
                  <a:pt x="0" y="0"/>
                </a:moveTo>
                <a:lnTo>
                  <a:pt x="8224632" y="0"/>
                </a:lnTo>
                <a:lnTo>
                  <a:pt x="8224632" y="7155430"/>
                </a:lnTo>
                <a:lnTo>
                  <a:pt x="0" y="7155430"/>
                </a:lnTo>
                <a:lnTo>
                  <a:pt x="0" y="0"/>
                </a:lnTo>
                <a:close/>
              </a:path>
            </a:pathLst>
          </a:custGeom>
          <a:blipFill>
            <a:blip r:embed="rId4"/>
            <a:stretch>
              <a:fillRect/>
            </a:stretch>
          </a:blipFill>
        </p:spPr>
        <p:txBody>
          <a:bodyPr/>
          <a:lstStyle/>
          <a:p>
            <a:endParaRPr lang="en-US"/>
          </a:p>
        </p:txBody>
      </p:sp>
      <p:sp>
        <p:nvSpPr>
          <p:cNvPr id="17" name="TextBox 17"/>
          <p:cNvSpPr txBox="1"/>
          <p:nvPr/>
        </p:nvSpPr>
        <p:spPr>
          <a:xfrm>
            <a:off x="5833095" y="9040813"/>
            <a:ext cx="6621810" cy="408305"/>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Arimo"/>
                <a:ea typeface="Arimo"/>
                <a:cs typeface="Arimo"/>
                <a:sym typeface="Arimo"/>
              </a:rPr>
              <a:t>Hình 10. Cấu trúc KPI tính toán lượt dùng thư viện </a:t>
            </a:r>
          </a:p>
        </p:txBody>
      </p:sp>
      <p:sp>
        <p:nvSpPr>
          <p:cNvPr id="18" name="TextBox 18"/>
          <p:cNvSpPr txBox="1"/>
          <p:nvPr/>
        </p:nvSpPr>
        <p:spPr>
          <a:xfrm>
            <a:off x="17297400" y="9305987"/>
            <a:ext cx="5881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24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93726" y="278141"/>
            <a:ext cx="703613" cy="903516"/>
          </a:xfrm>
          <a:custGeom>
            <a:avLst/>
            <a:gdLst/>
            <a:ahLst/>
            <a:cxnLst/>
            <a:rect l="l" t="t" r="r" b="b"/>
            <a:pathLst>
              <a:path w="703613" h="903516">
                <a:moveTo>
                  <a:pt x="0" y="0"/>
                </a:moveTo>
                <a:lnTo>
                  <a:pt x="703613" y="0"/>
                </a:lnTo>
                <a:lnTo>
                  <a:pt x="703613" y="903516"/>
                </a:lnTo>
                <a:lnTo>
                  <a:pt x="0" y="903516"/>
                </a:lnTo>
                <a:lnTo>
                  <a:pt x="0" y="0"/>
                </a:lnTo>
                <a:close/>
              </a:path>
            </a:pathLst>
          </a:custGeom>
          <a:blipFill>
            <a:blip r:embed="rId2"/>
            <a:stretch>
              <a:fillRect/>
            </a:stretch>
          </a:blipFill>
        </p:spPr>
        <p:txBody>
          <a:bodyPr/>
          <a:lstStyle/>
          <a:p>
            <a:endParaRPr lang="en-US"/>
          </a:p>
        </p:txBody>
      </p:sp>
      <p:sp>
        <p:nvSpPr>
          <p:cNvPr id="3" name="Freeform 3"/>
          <p:cNvSpPr/>
          <p:nvPr/>
        </p:nvSpPr>
        <p:spPr>
          <a:xfrm>
            <a:off x="1692930" y="278141"/>
            <a:ext cx="1103531" cy="903516"/>
          </a:xfrm>
          <a:custGeom>
            <a:avLst/>
            <a:gdLst/>
            <a:ahLst/>
            <a:cxnLst/>
            <a:rect l="l" t="t" r="r" b="b"/>
            <a:pathLst>
              <a:path w="1103531" h="903516">
                <a:moveTo>
                  <a:pt x="0" y="0"/>
                </a:moveTo>
                <a:lnTo>
                  <a:pt x="1103531" y="0"/>
                </a:lnTo>
                <a:lnTo>
                  <a:pt x="1103531" y="903516"/>
                </a:lnTo>
                <a:lnTo>
                  <a:pt x="0" y="90351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0" y="4413601"/>
            <a:ext cx="18288000" cy="1459797"/>
            <a:chOff x="0" y="0"/>
            <a:chExt cx="24384000" cy="1946396"/>
          </a:xfrm>
        </p:grpSpPr>
        <p:grpSp>
          <p:nvGrpSpPr>
            <p:cNvPr id="5" name="Group 5"/>
            <p:cNvGrpSpPr/>
            <p:nvPr/>
          </p:nvGrpSpPr>
          <p:grpSpPr>
            <a:xfrm>
              <a:off x="0" y="0"/>
              <a:ext cx="24384000" cy="1946396"/>
              <a:chOff x="0" y="0"/>
              <a:chExt cx="4816593" cy="384473"/>
            </a:xfrm>
          </p:grpSpPr>
          <p:sp>
            <p:nvSpPr>
              <p:cNvPr id="6" name="Freeform 6"/>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solidFill>
                <a:srgbClr val="FFFFFF"/>
              </a:solidFill>
            </p:spPr>
            <p:txBody>
              <a:bodyPr/>
              <a:lstStyle/>
              <a:p>
                <a:endParaRPr lang="en-US"/>
              </a:p>
            </p:txBody>
          </p:sp>
          <p:sp>
            <p:nvSpPr>
              <p:cNvPr id="7" name="TextBox 7"/>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8" name="TextBox 8"/>
            <p:cNvSpPr txBox="1"/>
            <p:nvPr/>
          </p:nvSpPr>
          <p:spPr>
            <a:xfrm>
              <a:off x="0" y="454782"/>
              <a:ext cx="24384000" cy="964142"/>
            </a:xfrm>
            <a:prstGeom prst="rect">
              <a:avLst/>
            </a:prstGeom>
          </p:spPr>
          <p:txBody>
            <a:bodyPr lIns="0" tIns="0" rIns="0" bIns="0" rtlCol="0" anchor="t">
              <a:spAutoFit/>
            </a:bodyPr>
            <a:lstStyle/>
            <a:p>
              <a:pPr algn="ctr">
                <a:lnSpc>
                  <a:spcPts val="5500"/>
                </a:lnSpc>
              </a:pPr>
              <a:r>
                <a:rPr lang="en-US" sz="5000" spc="370">
                  <a:solidFill>
                    <a:srgbClr val="000000"/>
                  </a:solidFill>
                  <a:latin typeface="Paytone One"/>
                  <a:ea typeface="Paytone One"/>
                  <a:cs typeface="Paytone One"/>
                  <a:sym typeface="Paytone One"/>
                </a:rPr>
                <a:t>HIỆN TRẠNG</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endParaRPr/>
            </a:p>
          </p:txBody>
        </p:sp>
      </p:grpSp>
      <p:grpSp>
        <p:nvGrpSpPr>
          <p:cNvPr id="9" name="Group 9"/>
          <p:cNvGrpSpPr/>
          <p:nvPr/>
        </p:nvGrpSpPr>
        <p:grpSpPr>
          <a:xfrm>
            <a:off x="0" y="0"/>
            <a:ext cx="18288000" cy="1459797"/>
            <a:chOff x="0" y="0"/>
            <a:chExt cx="24384000" cy="1946396"/>
          </a:xfrm>
        </p:grpSpPr>
        <p:grpSp>
          <p:nvGrpSpPr>
            <p:cNvPr id="10" name="Group 10"/>
            <p:cNvGrpSpPr/>
            <p:nvPr/>
          </p:nvGrpSpPr>
          <p:grpSpPr>
            <a:xfrm>
              <a:off x="0" y="0"/>
              <a:ext cx="24384000" cy="1946396"/>
              <a:chOff x="0" y="0"/>
              <a:chExt cx="4816593" cy="384473"/>
            </a:xfrm>
          </p:grpSpPr>
          <p:sp>
            <p:nvSpPr>
              <p:cNvPr id="11" name="Freeform 11"/>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12" name="TextBox 12"/>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13" name="Freeform 13"/>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14" name="Freeform 14"/>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TRUY VẤN BẰNG NGÔN NGỮ MDX</a:t>
              </a:r>
            </a:p>
          </p:txBody>
        </p:sp>
      </p:grpSp>
      <p:sp>
        <p:nvSpPr>
          <p:cNvPr id="16" name="Freeform 16"/>
          <p:cNvSpPr/>
          <p:nvPr/>
        </p:nvSpPr>
        <p:spPr>
          <a:xfrm>
            <a:off x="3443157" y="5971272"/>
            <a:ext cx="12510002" cy="3240991"/>
          </a:xfrm>
          <a:custGeom>
            <a:avLst/>
            <a:gdLst/>
            <a:ahLst/>
            <a:cxnLst/>
            <a:rect l="l" t="t" r="r" b="b"/>
            <a:pathLst>
              <a:path w="12510002" h="3240991">
                <a:moveTo>
                  <a:pt x="0" y="0"/>
                </a:moveTo>
                <a:lnTo>
                  <a:pt x="12510002" y="0"/>
                </a:lnTo>
                <a:lnTo>
                  <a:pt x="12510002" y="3240991"/>
                </a:lnTo>
                <a:lnTo>
                  <a:pt x="0" y="3240991"/>
                </a:lnTo>
                <a:lnTo>
                  <a:pt x="0" y="0"/>
                </a:lnTo>
                <a:close/>
              </a:path>
            </a:pathLst>
          </a:custGeom>
          <a:blipFill>
            <a:blip r:embed="rId4"/>
            <a:stretch>
              <a:fillRect t="-179" b="-179"/>
            </a:stretch>
          </a:blipFill>
        </p:spPr>
        <p:txBody>
          <a:bodyPr/>
          <a:lstStyle/>
          <a:p>
            <a:endParaRPr lang="en-US"/>
          </a:p>
        </p:txBody>
      </p:sp>
      <p:sp>
        <p:nvSpPr>
          <p:cNvPr id="17" name="TextBox 17"/>
          <p:cNvSpPr txBox="1"/>
          <p:nvPr/>
        </p:nvSpPr>
        <p:spPr>
          <a:xfrm>
            <a:off x="5643747" y="1533017"/>
            <a:ext cx="7000505" cy="4276330"/>
          </a:xfrm>
          <a:prstGeom prst="rect">
            <a:avLst/>
          </a:prstGeom>
        </p:spPr>
        <p:txBody>
          <a:bodyPr lIns="0" tIns="0" rIns="0" bIns="0" rtlCol="0" anchor="t">
            <a:spAutoFit/>
          </a:bodyPr>
          <a:lstStyle/>
          <a:p>
            <a:pPr algn="l">
              <a:lnSpc>
                <a:spcPts val="3132"/>
              </a:lnSpc>
              <a:spcBef>
                <a:spcPct val="0"/>
              </a:spcBef>
            </a:pPr>
            <a:r>
              <a:rPr lang="en-US" sz="2237">
                <a:solidFill>
                  <a:srgbClr val="000000"/>
                </a:solidFill>
                <a:latin typeface="#9Slide03 AmpleSoft Bold Bold"/>
                <a:ea typeface="#9Slide03 AmpleSoft Bold Bold"/>
                <a:cs typeface="#9Slide03 AmpleSoft Bold Bold"/>
                <a:sym typeface="#9Slide03 AmpleSoft Bold Bold"/>
              </a:rPr>
              <a:t>SELECT </a:t>
            </a:r>
          </a:p>
          <a:p>
            <a:pPr algn="l">
              <a:lnSpc>
                <a:spcPts val="3132"/>
              </a:lnSpc>
              <a:spcBef>
                <a:spcPct val="0"/>
              </a:spcBef>
            </a:pPr>
            <a:r>
              <a:rPr lang="en-US" sz="2237">
                <a:solidFill>
                  <a:srgbClr val="000000"/>
                </a:solidFill>
                <a:latin typeface="#9Slide03 AmpleSoft Bold Bold"/>
                <a:ea typeface="#9Slide03 AmpleSoft Bold Bold"/>
                <a:cs typeface="#9Slide03 AmpleSoft Bold Bold"/>
                <a:sym typeface="#9Slide03 AmpleSoft Bold Bold"/>
              </a:rPr>
              <a:t>  NON EMPTY </a:t>
            </a:r>
          </a:p>
          <a:p>
            <a:pPr algn="l">
              <a:lnSpc>
                <a:spcPts val="3132"/>
              </a:lnSpc>
              <a:spcBef>
                <a:spcPct val="0"/>
              </a:spcBef>
            </a:pPr>
            <a:r>
              <a:rPr lang="en-US" sz="2237">
                <a:solidFill>
                  <a:srgbClr val="000000"/>
                </a:solidFill>
                <a:latin typeface="#9Slide03 AmpleSoft Bold Bold"/>
                <a:ea typeface="#9Slide03 AmpleSoft Bold Bold"/>
                <a:cs typeface="#9Slide03 AmpleSoft Bold Bold"/>
                <a:sym typeface="#9Slide03 AmpleSoft Bold Bold"/>
              </a:rPr>
              <a:t>    [DIM CTDT].[Ten Chuong Trinh Dao Tao].[Ten Chuong Trinh Dao Tao] ON ROWS,</a:t>
            </a:r>
          </a:p>
          <a:p>
            <a:pPr algn="l">
              <a:lnSpc>
                <a:spcPts val="3132"/>
              </a:lnSpc>
              <a:spcBef>
                <a:spcPct val="0"/>
              </a:spcBef>
            </a:pPr>
            <a:r>
              <a:rPr lang="en-US" sz="2237">
                <a:solidFill>
                  <a:srgbClr val="000000"/>
                </a:solidFill>
                <a:latin typeface="#9Slide03 AmpleSoft Bold Bold"/>
                <a:ea typeface="#9Slide03 AmpleSoft Bold Bold"/>
                <a:cs typeface="#9Slide03 AmpleSoft Bold Bold"/>
                <a:sym typeface="#9Slide03 AmpleSoft Bold Bold"/>
              </a:rPr>
              <a:t>  {</a:t>
            </a:r>
          </a:p>
          <a:p>
            <a:pPr algn="l">
              <a:lnSpc>
                <a:spcPts val="3132"/>
              </a:lnSpc>
              <a:spcBef>
                <a:spcPct val="0"/>
              </a:spcBef>
            </a:pPr>
            <a:r>
              <a:rPr lang="en-US" sz="2237">
                <a:solidFill>
                  <a:srgbClr val="000000"/>
                </a:solidFill>
                <a:latin typeface="#9Slide03 AmpleSoft Bold Bold"/>
                <a:ea typeface="#9Slide03 AmpleSoft Bold Bold"/>
                <a:cs typeface="#9Slide03 AmpleSoft Bold Bold"/>
                <a:sym typeface="#9Slide03 AmpleSoft Bold Bold"/>
              </a:rPr>
              <a:t>    [Measures].[So luot muon],</a:t>
            </a:r>
          </a:p>
          <a:p>
            <a:pPr algn="l">
              <a:lnSpc>
                <a:spcPts val="3132"/>
              </a:lnSpc>
              <a:spcBef>
                <a:spcPct val="0"/>
              </a:spcBef>
            </a:pPr>
            <a:r>
              <a:rPr lang="en-US" sz="2237">
                <a:solidFill>
                  <a:srgbClr val="000000"/>
                </a:solidFill>
                <a:latin typeface="#9Slide03 AmpleSoft Bold Bold"/>
                <a:ea typeface="#9Slide03 AmpleSoft Bold Bold"/>
                <a:cs typeface="#9Slide03 AmpleSoft Bold Bold"/>
                <a:sym typeface="#9Slide03 AmpleSoft Bold Bold"/>
              </a:rPr>
              <a:t>    [Measures].[So Luot Da Hoan Tra],</a:t>
            </a:r>
          </a:p>
          <a:p>
            <a:pPr algn="l">
              <a:lnSpc>
                <a:spcPts val="3132"/>
              </a:lnSpc>
              <a:spcBef>
                <a:spcPct val="0"/>
              </a:spcBef>
            </a:pPr>
            <a:r>
              <a:rPr lang="en-US" sz="2237">
                <a:solidFill>
                  <a:srgbClr val="000000"/>
                </a:solidFill>
                <a:latin typeface="#9Slide03 AmpleSoft Bold Bold"/>
                <a:ea typeface="#9Slide03 AmpleSoft Bold Bold"/>
                <a:cs typeface="#9Slide03 AmpleSoft Bold Bold"/>
                <a:sym typeface="#9Slide03 AmpleSoft Bold Bold"/>
              </a:rPr>
              <a:t>         [Measures].[So Luot Khong Hoan Tra],</a:t>
            </a:r>
          </a:p>
          <a:p>
            <a:pPr algn="l">
              <a:lnSpc>
                <a:spcPts val="3132"/>
              </a:lnSpc>
              <a:spcBef>
                <a:spcPct val="0"/>
              </a:spcBef>
            </a:pPr>
            <a:r>
              <a:rPr lang="en-US" sz="2237">
                <a:solidFill>
                  <a:srgbClr val="000000"/>
                </a:solidFill>
                <a:latin typeface="#9Slide03 AmpleSoft Bold Bold"/>
                <a:ea typeface="#9Slide03 AmpleSoft Bold Bold"/>
                <a:cs typeface="#9Slide03 AmpleSoft Bold Bold"/>
                <a:sym typeface="#9Slide03 AmpleSoft Bold Bold"/>
              </a:rPr>
              <a:t>    [Measures].[Ty_le_hoan_tra]</a:t>
            </a:r>
          </a:p>
          <a:p>
            <a:pPr algn="l">
              <a:lnSpc>
                <a:spcPts val="3132"/>
              </a:lnSpc>
              <a:spcBef>
                <a:spcPct val="0"/>
              </a:spcBef>
            </a:pPr>
            <a:r>
              <a:rPr lang="en-US" sz="2237">
                <a:solidFill>
                  <a:srgbClr val="000000"/>
                </a:solidFill>
                <a:latin typeface="#9Slide03 AmpleSoft Bold Bold"/>
                <a:ea typeface="#9Slide03 AmpleSoft Bold Bold"/>
                <a:cs typeface="#9Slide03 AmpleSoft Bold Bold"/>
                <a:sym typeface="#9Slide03 AmpleSoft Bold Bold"/>
              </a:rPr>
              <a:t>  } ON COLUMNS</a:t>
            </a:r>
          </a:p>
          <a:p>
            <a:pPr algn="l">
              <a:lnSpc>
                <a:spcPts val="3132"/>
              </a:lnSpc>
              <a:spcBef>
                <a:spcPct val="0"/>
              </a:spcBef>
            </a:pPr>
            <a:r>
              <a:rPr lang="en-US" sz="2237">
                <a:solidFill>
                  <a:srgbClr val="000000"/>
                </a:solidFill>
                <a:latin typeface="#9Slide03 AmpleSoft Bold Bold"/>
                <a:ea typeface="#9Slide03 AmpleSoft Bold Bold"/>
                <a:cs typeface="#9Slide03 AmpleSoft Bold Bold"/>
                <a:sym typeface="#9Slide03 AmpleSoft Bold Bold"/>
              </a:rPr>
              <a:t>FROM [CUBE_Muon]</a:t>
            </a:r>
          </a:p>
        </p:txBody>
      </p:sp>
      <p:sp>
        <p:nvSpPr>
          <p:cNvPr id="18" name="TextBox 18"/>
          <p:cNvSpPr txBox="1"/>
          <p:nvPr/>
        </p:nvSpPr>
        <p:spPr>
          <a:xfrm>
            <a:off x="2639955" y="9307513"/>
            <a:ext cx="14116406" cy="408305"/>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Arimo"/>
                <a:ea typeface="Arimo"/>
                <a:cs typeface="Arimo"/>
                <a:sym typeface="Arimo"/>
              </a:rPr>
              <a:t>Hình 11. Lượt mượn sách, lượt đã hoàn trả và không hoàn trả, tỷ lệ hoàn trả theo chương trình đào tạo</a:t>
            </a:r>
          </a:p>
        </p:txBody>
      </p:sp>
      <p:sp>
        <p:nvSpPr>
          <p:cNvPr id="19" name="TextBox 19"/>
          <p:cNvSpPr txBox="1"/>
          <p:nvPr/>
        </p:nvSpPr>
        <p:spPr>
          <a:xfrm>
            <a:off x="17297400" y="9305987"/>
            <a:ext cx="5881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25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47963" y="1734747"/>
            <a:ext cx="13255899" cy="7373594"/>
          </a:xfrm>
          <a:custGeom>
            <a:avLst/>
            <a:gdLst/>
            <a:ahLst/>
            <a:cxnLst/>
            <a:rect l="l" t="t" r="r" b="b"/>
            <a:pathLst>
              <a:path w="13255899" h="7373594">
                <a:moveTo>
                  <a:pt x="0" y="0"/>
                </a:moveTo>
                <a:lnTo>
                  <a:pt x="13255900" y="0"/>
                </a:lnTo>
                <a:lnTo>
                  <a:pt x="13255900" y="7373594"/>
                </a:lnTo>
                <a:lnTo>
                  <a:pt x="0" y="737359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459797"/>
            <a:chOff x="0" y="0"/>
            <a:chExt cx="24384000" cy="1946396"/>
          </a:xfrm>
        </p:grpSpPr>
        <p:grpSp>
          <p:nvGrpSpPr>
            <p:cNvPr id="4" name="Group 4"/>
            <p:cNvGrpSpPr/>
            <p:nvPr/>
          </p:nvGrpSpPr>
          <p:grpSpPr>
            <a:xfrm>
              <a:off x="0" y="0"/>
              <a:ext cx="24384000" cy="1946396"/>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Freeform 7"/>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3"/>
              <a:stretch>
                <a:fillRect/>
              </a:stretch>
            </a:blipFill>
          </p:spPr>
          <p:txBody>
            <a:bodyPr/>
            <a:lstStyle/>
            <a:p>
              <a:endParaRPr lang="en-US"/>
            </a:p>
          </p:txBody>
        </p:sp>
        <p:sp>
          <p:nvSpPr>
            <p:cNvPr id="8" name="Freeform 8"/>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371600" y="514940"/>
              <a:ext cx="22729658" cy="964142"/>
            </a:xfrm>
            <a:prstGeom prst="rect">
              <a:avLst/>
            </a:prstGeom>
          </p:spPr>
          <p:txBody>
            <a:bodyPr lIns="0" tIns="0" rIns="0" bIns="0" rtlCol="0" anchor="t">
              <a:spAutoFit/>
            </a:bodyPr>
            <a:lstStyle/>
            <a:p>
              <a:pPr algn="ctr">
                <a:lnSpc>
                  <a:spcPts val="5500"/>
                </a:lnSpc>
              </a:pPr>
              <a:endParaRPr/>
            </a:p>
          </p:txBody>
        </p:sp>
      </p:grpSp>
      <p:grpSp>
        <p:nvGrpSpPr>
          <p:cNvPr id="10" name="Group 10"/>
          <p:cNvGrpSpPr/>
          <p:nvPr/>
        </p:nvGrpSpPr>
        <p:grpSpPr>
          <a:xfrm>
            <a:off x="0" y="0"/>
            <a:ext cx="18288000" cy="1459797"/>
            <a:chOff x="0" y="0"/>
            <a:chExt cx="24384000" cy="1946396"/>
          </a:xfrm>
        </p:grpSpPr>
        <p:grpSp>
          <p:nvGrpSpPr>
            <p:cNvPr id="11" name="Group 11"/>
            <p:cNvGrpSpPr/>
            <p:nvPr/>
          </p:nvGrpSpPr>
          <p:grpSpPr>
            <a:xfrm>
              <a:off x="0" y="0"/>
              <a:ext cx="24384000" cy="1946396"/>
              <a:chOff x="0" y="0"/>
              <a:chExt cx="4816593" cy="384473"/>
            </a:xfrm>
          </p:grpSpPr>
          <p:sp>
            <p:nvSpPr>
              <p:cNvPr id="12" name="Freeform 12"/>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13" name="TextBox 13"/>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14" name="Freeform 14"/>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3"/>
              <a:stretch>
                <a:fillRect/>
              </a:stretch>
            </a:blipFill>
          </p:spPr>
          <p:txBody>
            <a:bodyPr/>
            <a:lstStyle/>
            <a:p>
              <a:endParaRPr lang="en-US"/>
            </a:p>
          </p:txBody>
        </p:sp>
        <p:sp>
          <p:nvSpPr>
            <p:cNvPr id="15" name="Freeform 15"/>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4"/>
              <a:stretch>
                <a:fillRect/>
              </a:stretch>
            </a:blipFill>
          </p:spPr>
          <p:txBody>
            <a:bodyPr/>
            <a:lstStyle/>
            <a:p>
              <a:endParaRPr lang="en-US"/>
            </a:p>
          </p:txBody>
        </p:sp>
        <p:sp>
          <p:nvSpPr>
            <p:cNvPr id="16" name="TextBox 16"/>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GIỚI THIỆU POWER BI</a:t>
              </a:r>
            </a:p>
          </p:txBody>
        </p:sp>
      </p:grpSp>
      <p:sp>
        <p:nvSpPr>
          <p:cNvPr id="17" name="TextBox 17"/>
          <p:cNvSpPr txBox="1"/>
          <p:nvPr/>
        </p:nvSpPr>
        <p:spPr>
          <a:xfrm>
            <a:off x="2286893" y="9317891"/>
            <a:ext cx="13714214" cy="408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imo"/>
                <a:ea typeface="Arimo"/>
                <a:cs typeface="Arimo"/>
                <a:sym typeface="Arimo"/>
              </a:rPr>
              <a:t>Hình 12. Dashboard phân tích dữ liệu mượn sách theo chương trình đào tạo, nhóm ngành, nhóm bạn đọc</a:t>
            </a:r>
          </a:p>
        </p:txBody>
      </p:sp>
      <p:sp>
        <p:nvSpPr>
          <p:cNvPr id="18" name="TextBox 18"/>
          <p:cNvSpPr txBox="1"/>
          <p:nvPr/>
        </p:nvSpPr>
        <p:spPr>
          <a:xfrm>
            <a:off x="17373600" y="9305987"/>
            <a:ext cx="5119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26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93726" y="278141"/>
            <a:ext cx="703613" cy="903516"/>
          </a:xfrm>
          <a:custGeom>
            <a:avLst/>
            <a:gdLst/>
            <a:ahLst/>
            <a:cxnLst/>
            <a:rect l="l" t="t" r="r" b="b"/>
            <a:pathLst>
              <a:path w="703613" h="903516">
                <a:moveTo>
                  <a:pt x="0" y="0"/>
                </a:moveTo>
                <a:lnTo>
                  <a:pt x="703613" y="0"/>
                </a:lnTo>
                <a:lnTo>
                  <a:pt x="703613" y="903516"/>
                </a:lnTo>
                <a:lnTo>
                  <a:pt x="0" y="903516"/>
                </a:lnTo>
                <a:lnTo>
                  <a:pt x="0" y="0"/>
                </a:lnTo>
                <a:close/>
              </a:path>
            </a:pathLst>
          </a:custGeom>
          <a:blipFill>
            <a:blip r:embed="rId2"/>
            <a:stretch>
              <a:fillRect/>
            </a:stretch>
          </a:blipFill>
        </p:spPr>
        <p:txBody>
          <a:bodyPr/>
          <a:lstStyle/>
          <a:p>
            <a:endParaRPr lang="en-US"/>
          </a:p>
        </p:txBody>
      </p:sp>
      <p:sp>
        <p:nvSpPr>
          <p:cNvPr id="3" name="Freeform 3"/>
          <p:cNvSpPr/>
          <p:nvPr/>
        </p:nvSpPr>
        <p:spPr>
          <a:xfrm>
            <a:off x="1692930" y="278141"/>
            <a:ext cx="1103531" cy="903516"/>
          </a:xfrm>
          <a:custGeom>
            <a:avLst/>
            <a:gdLst/>
            <a:ahLst/>
            <a:cxnLst/>
            <a:rect l="l" t="t" r="r" b="b"/>
            <a:pathLst>
              <a:path w="1103531" h="903516">
                <a:moveTo>
                  <a:pt x="0" y="0"/>
                </a:moveTo>
                <a:lnTo>
                  <a:pt x="1103531" y="0"/>
                </a:lnTo>
                <a:lnTo>
                  <a:pt x="1103531" y="903516"/>
                </a:lnTo>
                <a:lnTo>
                  <a:pt x="0" y="90351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0" y="4413601"/>
            <a:ext cx="18288000" cy="1459797"/>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solidFill>
              <a:srgbClr val="FFFFFF"/>
            </a:soli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TextBox 7"/>
          <p:cNvSpPr txBox="1"/>
          <p:nvPr/>
        </p:nvSpPr>
        <p:spPr>
          <a:xfrm>
            <a:off x="0" y="4766594"/>
            <a:ext cx="18288000" cy="711200"/>
          </a:xfrm>
          <a:prstGeom prst="rect">
            <a:avLst/>
          </a:prstGeom>
        </p:spPr>
        <p:txBody>
          <a:bodyPr lIns="0" tIns="0" rIns="0" bIns="0" rtlCol="0" anchor="t">
            <a:spAutoFit/>
          </a:bodyPr>
          <a:lstStyle/>
          <a:p>
            <a:pPr algn="ctr">
              <a:lnSpc>
                <a:spcPts val="5500"/>
              </a:lnSpc>
            </a:pPr>
            <a:r>
              <a:rPr lang="en-US" sz="5000" spc="370">
                <a:solidFill>
                  <a:srgbClr val="000000"/>
                </a:solidFill>
                <a:latin typeface="Paytone One"/>
                <a:ea typeface="Paytone One"/>
                <a:cs typeface="Paytone One"/>
                <a:sym typeface="Paytone One"/>
              </a:rPr>
              <a:t>TÙY CHỈNH VÀ XÂY DỰNG MODULE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TÙY CHỈNH KOHA</a:t>
              </a:r>
            </a:p>
          </p:txBody>
        </p:sp>
      </p:grpSp>
      <p:sp>
        <p:nvSpPr>
          <p:cNvPr id="9" name="Freeform 9"/>
          <p:cNvSpPr/>
          <p:nvPr/>
        </p:nvSpPr>
        <p:spPr>
          <a:xfrm>
            <a:off x="14404479" y="226220"/>
            <a:ext cx="3555381" cy="1007358"/>
          </a:xfrm>
          <a:custGeom>
            <a:avLst/>
            <a:gdLst/>
            <a:ahLst/>
            <a:cxnLst/>
            <a:rect l="l" t="t" r="r" b="b"/>
            <a:pathLst>
              <a:path w="3555381" h="1007358">
                <a:moveTo>
                  <a:pt x="0" y="0"/>
                </a:moveTo>
                <a:lnTo>
                  <a:pt x="3555381" y="0"/>
                </a:lnTo>
                <a:lnTo>
                  <a:pt x="3555381" y="1007358"/>
                </a:lnTo>
                <a:lnTo>
                  <a:pt x="0" y="1007358"/>
                </a:lnTo>
                <a:lnTo>
                  <a:pt x="0" y="0"/>
                </a:lnTo>
                <a:close/>
              </a:path>
            </a:pathLst>
          </a:custGeom>
          <a:blipFill>
            <a:blip r:embed="rId4"/>
            <a:stretch>
              <a:fillRect/>
            </a:stretch>
          </a:blipFill>
        </p:spPr>
        <p:txBody>
          <a:bodyPr/>
          <a:lstStyle/>
          <a:p>
            <a:endParaRPr lang="en-US"/>
          </a:p>
        </p:txBody>
      </p:sp>
      <p:sp>
        <p:nvSpPr>
          <p:cNvPr id="10" name="Freeform 10"/>
          <p:cNvSpPr/>
          <p:nvPr/>
        </p:nvSpPr>
        <p:spPr>
          <a:xfrm>
            <a:off x="8698151" y="3606814"/>
            <a:ext cx="9181431" cy="4338378"/>
          </a:xfrm>
          <a:custGeom>
            <a:avLst/>
            <a:gdLst/>
            <a:ahLst/>
            <a:cxnLst/>
            <a:rect l="l" t="t" r="r" b="b"/>
            <a:pathLst>
              <a:path w="9181431" h="4338378">
                <a:moveTo>
                  <a:pt x="0" y="0"/>
                </a:moveTo>
                <a:lnTo>
                  <a:pt x="9181432" y="0"/>
                </a:lnTo>
                <a:lnTo>
                  <a:pt x="9181432" y="4338377"/>
                </a:lnTo>
                <a:lnTo>
                  <a:pt x="0" y="4338377"/>
                </a:lnTo>
                <a:lnTo>
                  <a:pt x="0" y="0"/>
                </a:lnTo>
                <a:close/>
              </a:path>
            </a:pathLst>
          </a:custGeom>
          <a:blipFill>
            <a:blip r:embed="rId5"/>
            <a:stretch>
              <a:fillRect l="-10" t="-2135" r="-10"/>
            </a:stretch>
          </a:blipFill>
        </p:spPr>
        <p:txBody>
          <a:bodyPr/>
          <a:lstStyle/>
          <a:p>
            <a:endParaRPr lang="en-US"/>
          </a:p>
        </p:txBody>
      </p:sp>
      <p:sp>
        <p:nvSpPr>
          <p:cNvPr id="11" name="Freeform 11"/>
          <p:cNvSpPr/>
          <p:nvPr/>
        </p:nvSpPr>
        <p:spPr>
          <a:xfrm>
            <a:off x="580441" y="1653740"/>
            <a:ext cx="7737496" cy="3626951"/>
          </a:xfrm>
          <a:custGeom>
            <a:avLst/>
            <a:gdLst/>
            <a:ahLst/>
            <a:cxnLst/>
            <a:rect l="l" t="t" r="r" b="b"/>
            <a:pathLst>
              <a:path w="7737496" h="3626951">
                <a:moveTo>
                  <a:pt x="0" y="0"/>
                </a:moveTo>
                <a:lnTo>
                  <a:pt x="7737496" y="0"/>
                </a:lnTo>
                <a:lnTo>
                  <a:pt x="7737496" y="3626951"/>
                </a:lnTo>
                <a:lnTo>
                  <a:pt x="0" y="3626951"/>
                </a:lnTo>
                <a:lnTo>
                  <a:pt x="0" y="0"/>
                </a:lnTo>
                <a:close/>
              </a:path>
            </a:pathLst>
          </a:custGeom>
          <a:blipFill>
            <a:blip r:embed="rId6"/>
            <a:stretch>
              <a:fillRect/>
            </a:stretch>
          </a:blipFill>
        </p:spPr>
        <p:txBody>
          <a:bodyPr/>
          <a:lstStyle/>
          <a:p>
            <a:endParaRPr lang="en-US"/>
          </a:p>
        </p:txBody>
      </p:sp>
      <p:sp>
        <p:nvSpPr>
          <p:cNvPr id="12" name="Freeform 12"/>
          <p:cNvSpPr/>
          <p:nvPr/>
        </p:nvSpPr>
        <p:spPr>
          <a:xfrm>
            <a:off x="580441" y="5867748"/>
            <a:ext cx="7737496" cy="3820389"/>
          </a:xfrm>
          <a:custGeom>
            <a:avLst/>
            <a:gdLst/>
            <a:ahLst/>
            <a:cxnLst/>
            <a:rect l="l" t="t" r="r" b="b"/>
            <a:pathLst>
              <a:path w="7737496" h="3820389">
                <a:moveTo>
                  <a:pt x="0" y="0"/>
                </a:moveTo>
                <a:lnTo>
                  <a:pt x="7737496" y="0"/>
                </a:lnTo>
                <a:lnTo>
                  <a:pt x="7737496" y="3820389"/>
                </a:lnTo>
                <a:lnTo>
                  <a:pt x="0" y="3820389"/>
                </a:lnTo>
                <a:lnTo>
                  <a:pt x="0" y="0"/>
                </a:lnTo>
                <a:close/>
              </a:path>
            </a:pathLst>
          </a:custGeom>
          <a:blipFill>
            <a:blip r:embed="rId7"/>
            <a:stretch>
              <a:fillRect/>
            </a:stretch>
          </a:blipFill>
        </p:spPr>
        <p:txBody>
          <a:bodyPr/>
          <a:lstStyle/>
          <a:p>
            <a:endParaRPr lang="en-US"/>
          </a:p>
        </p:txBody>
      </p:sp>
      <p:sp>
        <p:nvSpPr>
          <p:cNvPr id="13" name="TextBox 13"/>
          <p:cNvSpPr txBox="1"/>
          <p:nvPr/>
        </p:nvSpPr>
        <p:spPr>
          <a:xfrm>
            <a:off x="2052637" y="5329758"/>
            <a:ext cx="4286250" cy="408305"/>
          </a:xfrm>
          <a:prstGeom prst="rect">
            <a:avLst/>
          </a:prstGeom>
        </p:spPr>
        <p:txBody>
          <a:bodyPr lIns="0" tIns="0" rIns="0" bIns="0" rtlCol="0" anchor="t">
            <a:spAutoFit/>
          </a:bodyPr>
          <a:lstStyle/>
          <a:p>
            <a:pPr algn="ctr">
              <a:lnSpc>
                <a:spcPts val="3219"/>
              </a:lnSpc>
            </a:pPr>
            <a:r>
              <a:rPr lang="en-US" sz="2299">
                <a:solidFill>
                  <a:srgbClr val="000000"/>
                </a:solidFill>
                <a:latin typeface="Arimo"/>
                <a:ea typeface="Arimo"/>
                <a:cs typeface="Arimo"/>
                <a:sym typeface="Arimo"/>
              </a:rPr>
              <a:t> Hình 13. Giao diện quản trị koha</a:t>
            </a:r>
          </a:p>
        </p:txBody>
      </p:sp>
      <p:sp>
        <p:nvSpPr>
          <p:cNvPr id="14" name="TextBox 14"/>
          <p:cNvSpPr txBox="1"/>
          <p:nvPr/>
        </p:nvSpPr>
        <p:spPr>
          <a:xfrm>
            <a:off x="1993674" y="9735762"/>
            <a:ext cx="4911030" cy="408305"/>
          </a:xfrm>
          <a:prstGeom prst="rect">
            <a:avLst/>
          </a:prstGeom>
        </p:spPr>
        <p:txBody>
          <a:bodyPr lIns="0" tIns="0" rIns="0" bIns="0" rtlCol="0" anchor="t">
            <a:spAutoFit/>
          </a:bodyPr>
          <a:lstStyle/>
          <a:p>
            <a:pPr algn="ctr">
              <a:lnSpc>
                <a:spcPts val="3219"/>
              </a:lnSpc>
            </a:pPr>
            <a:r>
              <a:rPr lang="en-US" sz="2299">
                <a:solidFill>
                  <a:srgbClr val="000000"/>
                </a:solidFill>
                <a:latin typeface="Arimo"/>
                <a:ea typeface="Arimo"/>
                <a:cs typeface="Arimo"/>
                <a:sym typeface="Arimo"/>
              </a:rPr>
              <a:t>Hình 14. Giao diện OPAC người dùng</a:t>
            </a:r>
          </a:p>
        </p:txBody>
      </p:sp>
      <p:sp>
        <p:nvSpPr>
          <p:cNvPr id="15" name="TextBox 15"/>
          <p:cNvSpPr txBox="1"/>
          <p:nvPr/>
        </p:nvSpPr>
        <p:spPr>
          <a:xfrm>
            <a:off x="10642712" y="7953057"/>
            <a:ext cx="5578822" cy="408305"/>
          </a:xfrm>
          <a:prstGeom prst="rect">
            <a:avLst/>
          </a:prstGeom>
        </p:spPr>
        <p:txBody>
          <a:bodyPr lIns="0" tIns="0" rIns="0" bIns="0" rtlCol="0" anchor="t">
            <a:spAutoFit/>
          </a:bodyPr>
          <a:lstStyle/>
          <a:p>
            <a:pPr algn="ctr">
              <a:lnSpc>
                <a:spcPts val="3220"/>
              </a:lnSpc>
            </a:pPr>
            <a:r>
              <a:rPr lang="en-US" sz="2300">
                <a:solidFill>
                  <a:srgbClr val="000000"/>
                </a:solidFill>
                <a:latin typeface="Arimo"/>
                <a:ea typeface="Arimo"/>
                <a:cs typeface="Arimo"/>
                <a:sym typeface="Arimo"/>
              </a:rPr>
              <a:t>Hình 15. Giao diện OPAC sau khi tùy chỉnh</a:t>
            </a:r>
          </a:p>
        </p:txBody>
      </p:sp>
      <p:sp>
        <p:nvSpPr>
          <p:cNvPr id="16" name="TextBox 16"/>
          <p:cNvSpPr txBox="1"/>
          <p:nvPr/>
        </p:nvSpPr>
        <p:spPr>
          <a:xfrm>
            <a:off x="17373600" y="9305987"/>
            <a:ext cx="5119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27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KIẾN TRÚC HỆ THỐNG GỢI Ý</a:t>
              </a:r>
            </a:p>
          </p:txBody>
        </p:sp>
      </p:grpSp>
      <p:sp>
        <p:nvSpPr>
          <p:cNvPr id="9" name="Freeform 9"/>
          <p:cNvSpPr/>
          <p:nvPr/>
        </p:nvSpPr>
        <p:spPr>
          <a:xfrm>
            <a:off x="811802" y="2998801"/>
            <a:ext cx="16664396" cy="4471595"/>
          </a:xfrm>
          <a:custGeom>
            <a:avLst/>
            <a:gdLst/>
            <a:ahLst/>
            <a:cxnLst/>
            <a:rect l="l" t="t" r="r" b="b"/>
            <a:pathLst>
              <a:path w="16664396" h="4471595">
                <a:moveTo>
                  <a:pt x="0" y="0"/>
                </a:moveTo>
                <a:lnTo>
                  <a:pt x="16664396" y="0"/>
                </a:lnTo>
                <a:lnTo>
                  <a:pt x="16664396" y="4471595"/>
                </a:lnTo>
                <a:lnTo>
                  <a:pt x="0" y="4471595"/>
                </a:lnTo>
                <a:lnTo>
                  <a:pt x="0" y="0"/>
                </a:lnTo>
                <a:close/>
              </a:path>
            </a:pathLst>
          </a:custGeom>
          <a:blipFill>
            <a:blip r:embed="rId4"/>
            <a:stretch>
              <a:fillRect b="-3882"/>
            </a:stretch>
          </a:blipFill>
        </p:spPr>
        <p:txBody>
          <a:bodyPr/>
          <a:lstStyle/>
          <a:p>
            <a:endParaRPr lang="en-US"/>
          </a:p>
        </p:txBody>
      </p:sp>
      <p:sp>
        <p:nvSpPr>
          <p:cNvPr id="10" name="TextBox 10"/>
          <p:cNvSpPr txBox="1"/>
          <p:nvPr/>
        </p:nvSpPr>
        <p:spPr>
          <a:xfrm>
            <a:off x="6590333" y="7613118"/>
            <a:ext cx="5107335" cy="408305"/>
          </a:xfrm>
          <a:prstGeom prst="rect">
            <a:avLst/>
          </a:prstGeom>
        </p:spPr>
        <p:txBody>
          <a:bodyPr lIns="0" tIns="0" rIns="0" bIns="0" rtlCol="0" anchor="t">
            <a:spAutoFit/>
          </a:bodyPr>
          <a:lstStyle/>
          <a:p>
            <a:pPr algn="ctr">
              <a:lnSpc>
                <a:spcPts val="3219"/>
              </a:lnSpc>
            </a:pPr>
            <a:r>
              <a:rPr lang="en-US" sz="2299">
                <a:solidFill>
                  <a:srgbClr val="000000"/>
                </a:solidFill>
                <a:latin typeface="Arimo"/>
                <a:ea typeface="Arimo"/>
                <a:cs typeface="Arimo"/>
                <a:sym typeface="Arimo"/>
              </a:rPr>
              <a:t>Hình 16. Sơ đồ kiến trúc hệ thống gợi ý</a:t>
            </a:r>
          </a:p>
        </p:txBody>
      </p:sp>
      <p:sp>
        <p:nvSpPr>
          <p:cNvPr id="11" name="TextBox 11"/>
          <p:cNvSpPr txBox="1"/>
          <p:nvPr/>
        </p:nvSpPr>
        <p:spPr>
          <a:xfrm>
            <a:off x="17297400" y="9305987"/>
            <a:ext cx="5881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28</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CHI TIẾT MODEL GỢI Ý </a:t>
              </a:r>
            </a:p>
          </p:txBody>
        </p:sp>
      </p:grpSp>
      <p:sp>
        <p:nvSpPr>
          <p:cNvPr id="9" name="Freeform 9"/>
          <p:cNvSpPr/>
          <p:nvPr/>
        </p:nvSpPr>
        <p:spPr>
          <a:xfrm>
            <a:off x="3366962" y="2079399"/>
            <a:ext cx="10454054" cy="6876267"/>
          </a:xfrm>
          <a:custGeom>
            <a:avLst/>
            <a:gdLst/>
            <a:ahLst/>
            <a:cxnLst/>
            <a:rect l="l" t="t" r="r" b="b"/>
            <a:pathLst>
              <a:path w="10454054" h="6876267">
                <a:moveTo>
                  <a:pt x="0" y="0"/>
                </a:moveTo>
                <a:lnTo>
                  <a:pt x="10454054" y="0"/>
                </a:lnTo>
                <a:lnTo>
                  <a:pt x="10454054" y="6876267"/>
                </a:lnTo>
                <a:lnTo>
                  <a:pt x="0" y="6876267"/>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6950926" y="9139603"/>
            <a:ext cx="3286125" cy="349250"/>
          </a:xfrm>
          <a:prstGeom prst="rect">
            <a:avLst/>
          </a:prstGeom>
        </p:spPr>
        <p:txBody>
          <a:bodyPr lIns="0" tIns="0" rIns="0" bIns="0" rtlCol="0" anchor="t">
            <a:spAutoFit/>
          </a:bodyPr>
          <a:lstStyle/>
          <a:p>
            <a:pPr algn="ctr">
              <a:lnSpc>
                <a:spcPts val="2800"/>
              </a:lnSpc>
            </a:pPr>
            <a:r>
              <a:rPr lang="en-US" sz="2000">
                <a:solidFill>
                  <a:srgbClr val="000000"/>
                </a:solidFill>
                <a:latin typeface="Arimo"/>
                <a:ea typeface="Arimo"/>
                <a:cs typeface="Arimo"/>
                <a:sym typeface="Arimo"/>
              </a:rPr>
              <a:t>Hình 17. Sơ đồ chi tiết model</a:t>
            </a:r>
          </a:p>
        </p:txBody>
      </p:sp>
      <p:sp>
        <p:nvSpPr>
          <p:cNvPr id="11" name="TextBox 11"/>
          <p:cNvSpPr txBox="1"/>
          <p:nvPr/>
        </p:nvSpPr>
        <p:spPr>
          <a:xfrm>
            <a:off x="17297400" y="9305987"/>
            <a:ext cx="5881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29</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TRÍCH XUẤT DỮ LIỆU SANG MARC21 </a:t>
              </a:r>
            </a:p>
          </p:txBody>
        </p:sp>
      </p:grpSp>
      <p:sp>
        <p:nvSpPr>
          <p:cNvPr id="9" name="Freeform 9"/>
          <p:cNvSpPr/>
          <p:nvPr/>
        </p:nvSpPr>
        <p:spPr>
          <a:xfrm>
            <a:off x="10405658" y="1519429"/>
            <a:ext cx="6452944" cy="3624071"/>
          </a:xfrm>
          <a:custGeom>
            <a:avLst/>
            <a:gdLst/>
            <a:ahLst/>
            <a:cxnLst/>
            <a:rect l="l" t="t" r="r" b="b"/>
            <a:pathLst>
              <a:path w="6452944" h="3624071">
                <a:moveTo>
                  <a:pt x="0" y="0"/>
                </a:moveTo>
                <a:lnTo>
                  <a:pt x="6452944" y="0"/>
                </a:lnTo>
                <a:lnTo>
                  <a:pt x="6452944" y="3624071"/>
                </a:lnTo>
                <a:lnTo>
                  <a:pt x="0" y="3624071"/>
                </a:lnTo>
                <a:lnTo>
                  <a:pt x="0" y="0"/>
                </a:lnTo>
                <a:close/>
              </a:path>
            </a:pathLst>
          </a:custGeom>
          <a:blipFill>
            <a:blip r:embed="rId4"/>
            <a:stretch>
              <a:fillRect t="-626" b="-626"/>
            </a:stretch>
          </a:blipFill>
        </p:spPr>
        <p:txBody>
          <a:bodyPr/>
          <a:lstStyle/>
          <a:p>
            <a:endParaRPr lang="en-US"/>
          </a:p>
        </p:txBody>
      </p:sp>
      <p:sp>
        <p:nvSpPr>
          <p:cNvPr id="10" name="Freeform 10"/>
          <p:cNvSpPr/>
          <p:nvPr/>
        </p:nvSpPr>
        <p:spPr>
          <a:xfrm>
            <a:off x="10526793" y="5581629"/>
            <a:ext cx="6210674" cy="4021412"/>
          </a:xfrm>
          <a:custGeom>
            <a:avLst/>
            <a:gdLst/>
            <a:ahLst/>
            <a:cxnLst/>
            <a:rect l="l" t="t" r="r" b="b"/>
            <a:pathLst>
              <a:path w="6210674" h="4021412">
                <a:moveTo>
                  <a:pt x="0" y="0"/>
                </a:moveTo>
                <a:lnTo>
                  <a:pt x="6210675" y="0"/>
                </a:lnTo>
                <a:lnTo>
                  <a:pt x="6210675" y="4021412"/>
                </a:lnTo>
                <a:lnTo>
                  <a:pt x="0" y="4021412"/>
                </a:lnTo>
                <a:lnTo>
                  <a:pt x="0" y="0"/>
                </a:lnTo>
                <a:close/>
              </a:path>
            </a:pathLst>
          </a:custGeom>
          <a:blipFill>
            <a:blip r:embed="rId5"/>
            <a:stretch>
              <a:fillRect/>
            </a:stretch>
          </a:blipFill>
        </p:spPr>
        <p:txBody>
          <a:bodyPr/>
          <a:lstStyle/>
          <a:p>
            <a:endParaRPr lang="en-US"/>
          </a:p>
        </p:txBody>
      </p:sp>
      <p:sp>
        <p:nvSpPr>
          <p:cNvPr id="11" name="Freeform 11"/>
          <p:cNvSpPr/>
          <p:nvPr/>
        </p:nvSpPr>
        <p:spPr>
          <a:xfrm>
            <a:off x="217896" y="3393307"/>
            <a:ext cx="9741231" cy="5048348"/>
          </a:xfrm>
          <a:custGeom>
            <a:avLst/>
            <a:gdLst/>
            <a:ahLst/>
            <a:cxnLst/>
            <a:rect l="l" t="t" r="r" b="b"/>
            <a:pathLst>
              <a:path w="9741231" h="5048348">
                <a:moveTo>
                  <a:pt x="0" y="0"/>
                </a:moveTo>
                <a:lnTo>
                  <a:pt x="9741232" y="0"/>
                </a:lnTo>
                <a:lnTo>
                  <a:pt x="9741232" y="5048348"/>
                </a:lnTo>
                <a:lnTo>
                  <a:pt x="0" y="5048348"/>
                </a:lnTo>
                <a:lnTo>
                  <a:pt x="0" y="0"/>
                </a:lnTo>
                <a:close/>
              </a:path>
            </a:pathLst>
          </a:custGeom>
          <a:blipFill>
            <a:blip r:embed="rId6"/>
            <a:stretch>
              <a:fillRect l="-10918" r="-9699"/>
            </a:stretch>
          </a:blipFill>
        </p:spPr>
        <p:txBody>
          <a:bodyPr/>
          <a:lstStyle/>
          <a:p>
            <a:endParaRPr lang="en-US"/>
          </a:p>
        </p:txBody>
      </p:sp>
      <p:sp>
        <p:nvSpPr>
          <p:cNvPr id="12" name="TextBox 12"/>
          <p:cNvSpPr txBox="1"/>
          <p:nvPr/>
        </p:nvSpPr>
        <p:spPr>
          <a:xfrm>
            <a:off x="1992672" y="8214563"/>
            <a:ext cx="5817096" cy="408305"/>
          </a:xfrm>
          <a:prstGeom prst="rect">
            <a:avLst/>
          </a:prstGeom>
        </p:spPr>
        <p:txBody>
          <a:bodyPr lIns="0" tIns="0" rIns="0" bIns="0" rtlCol="0" anchor="t">
            <a:spAutoFit/>
          </a:bodyPr>
          <a:lstStyle/>
          <a:p>
            <a:pPr algn="ctr">
              <a:lnSpc>
                <a:spcPts val="3219"/>
              </a:lnSpc>
            </a:pPr>
            <a:r>
              <a:rPr lang="en-US" sz="2299">
                <a:solidFill>
                  <a:srgbClr val="000000"/>
                </a:solidFill>
                <a:latin typeface="Arimo"/>
                <a:ea typeface="Arimo"/>
                <a:cs typeface="Arimo"/>
                <a:sym typeface="Arimo"/>
              </a:rPr>
              <a:t>Hình 18. Quá trình ETL sang chuẩn marc21  </a:t>
            </a:r>
          </a:p>
        </p:txBody>
      </p:sp>
      <p:sp>
        <p:nvSpPr>
          <p:cNvPr id="13" name="TextBox 13"/>
          <p:cNvSpPr txBox="1"/>
          <p:nvPr/>
        </p:nvSpPr>
        <p:spPr>
          <a:xfrm>
            <a:off x="10572001" y="5076825"/>
            <a:ext cx="6120259" cy="408305"/>
          </a:xfrm>
          <a:prstGeom prst="rect">
            <a:avLst/>
          </a:prstGeom>
        </p:spPr>
        <p:txBody>
          <a:bodyPr lIns="0" tIns="0" rIns="0" bIns="0" rtlCol="0" anchor="t">
            <a:spAutoFit/>
          </a:bodyPr>
          <a:lstStyle/>
          <a:p>
            <a:pPr algn="ctr">
              <a:lnSpc>
                <a:spcPts val="3219"/>
              </a:lnSpc>
            </a:pPr>
            <a:r>
              <a:rPr lang="en-US" sz="2299">
                <a:solidFill>
                  <a:srgbClr val="000000"/>
                </a:solidFill>
                <a:latin typeface="Arimo"/>
                <a:ea typeface="Arimo"/>
                <a:cs typeface="Arimo"/>
                <a:sym typeface="Arimo"/>
              </a:rPr>
              <a:t>Hình 19. Cơ sở dữ liệu lưu trữ trên SQL Server</a:t>
            </a:r>
          </a:p>
        </p:txBody>
      </p:sp>
      <p:sp>
        <p:nvSpPr>
          <p:cNvPr id="14" name="TextBox 14"/>
          <p:cNvSpPr txBox="1"/>
          <p:nvPr/>
        </p:nvSpPr>
        <p:spPr>
          <a:xfrm>
            <a:off x="9995292" y="9631616"/>
            <a:ext cx="7273677" cy="408305"/>
          </a:xfrm>
          <a:prstGeom prst="rect">
            <a:avLst/>
          </a:prstGeom>
        </p:spPr>
        <p:txBody>
          <a:bodyPr lIns="0" tIns="0" rIns="0" bIns="0" rtlCol="0" anchor="t">
            <a:spAutoFit/>
          </a:bodyPr>
          <a:lstStyle/>
          <a:p>
            <a:pPr algn="ctr">
              <a:lnSpc>
                <a:spcPts val="3219"/>
              </a:lnSpc>
            </a:pPr>
            <a:r>
              <a:rPr lang="en-US" sz="2299">
                <a:solidFill>
                  <a:srgbClr val="000000"/>
                </a:solidFill>
                <a:latin typeface="Arimo"/>
                <a:ea typeface="Arimo"/>
                <a:cs typeface="Arimo"/>
                <a:sym typeface="Arimo"/>
              </a:rPr>
              <a:t>Hình 20. Dữ liệu sau khi chuyển đổi sang chuẩn marc21</a:t>
            </a:r>
          </a:p>
        </p:txBody>
      </p:sp>
      <p:sp>
        <p:nvSpPr>
          <p:cNvPr id="15" name="TextBox 15"/>
          <p:cNvSpPr txBox="1"/>
          <p:nvPr/>
        </p:nvSpPr>
        <p:spPr>
          <a:xfrm>
            <a:off x="17373600" y="9305987"/>
            <a:ext cx="5119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30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9749" y="3236799"/>
            <a:ext cx="8392149" cy="4448514"/>
          </a:xfrm>
          <a:custGeom>
            <a:avLst/>
            <a:gdLst/>
            <a:ahLst/>
            <a:cxnLst/>
            <a:rect l="l" t="t" r="r" b="b"/>
            <a:pathLst>
              <a:path w="8392149" h="4448514">
                <a:moveTo>
                  <a:pt x="0" y="0"/>
                </a:moveTo>
                <a:lnTo>
                  <a:pt x="8392149" y="0"/>
                </a:lnTo>
                <a:lnTo>
                  <a:pt x="8392149" y="4448514"/>
                </a:lnTo>
                <a:lnTo>
                  <a:pt x="0" y="4448514"/>
                </a:lnTo>
                <a:lnTo>
                  <a:pt x="0" y="0"/>
                </a:lnTo>
                <a:close/>
              </a:path>
            </a:pathLst>
          </a:custGeom>
          <a:blipFill>
            <a:blip r:embed="rId2"/>
            <a:stretch>
              <a:fillRect l="-4211" r="-2605"/>
            </a:stretch>
          </a:blipFill>
        </p:spPr>
        <p:txBody>
          <a:bodyPr/>
          <a:lstStyle/>
          <a:p>
            <a:endParaRPr lang="en-US"/>
          </a:p>
        </p:txBody>
      </p:sp>
      <p:grpSp>
        <p:nvGrpSpPr>
          <p:cNvPr id="3" name="Group 3"/>
          <p:cNvGrpSpPr/>
          <p:nvPr/>
        </p:nvGrpSpPr>
        <p:grpSpPr>
          <a:xfrm>
            <a:off x="0" y="0"/>
            <a:ext cx="18288000" cy="1459797"/>
            <a:chOff x="0" y="0"/>
            <a:chExt cx="24384000" cy="1946396"/>
          </a:xfrm>
        </p:grpSpPr>
        <p:grpSp>
          <p:nvGrpSpPr>
            <p:cNvPr id="4" name="Group 4"/>
            <p:cNvGrpSpPr/>
            <p:nvPr/>
          </p:nvGrpSpPr>
          <p:grpSpPr>
            <a:xfrm>
              <a:off x="0" y="0"/>
              <a:ext cx="24384000" cy="1946396"/>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Freeform 7"/>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3"/>
              <a:stretch>
                <a:fillRect/>
              </a:stretch>
            </a:blipFill>
          </p:spPr>
          <p:txBody>
            <a:bodyPr/>
            <a:lstStyle/>
            <a:p>
              <a:endParaRPr lang="en-US"/>
            </a:p>
          </p:txBody>
        </p:sp>
        <p:sp>
          <p:nvSpPr>
            <p:cNvPr id="8" name="Freeform 8"/>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TÙY CHỈNH DSPACE</a:t>
              </a:r>
            </a:p>
          </p:txBody>
        </p:sp>
      </p:grpSp>
      <p:sp>
        <p:nvSpPr>
          <p:cNvPr id="10" name="Freeform 10"/>
          <p:cNvSpPr/>
          <p:nvPr/>
        </p:nvSpPr>
        <p:spPr>
          <a:xfrm>
            <a:off x="16548903" y="372594"/>
            <a:ext cx="1420795" cy="1027434"/>
          </a:xfrm>
          <a:custGeom>
            <a:avLst/>
            <a:gdLst/>
            <a:ahLst/>
            <a:cxnLst/>
            <a:rect l="l" t="t" r="r" b="b"/>
            <a:pathLst>
              <a:path w="1420795" h="1027434">
                <a:moveTo>
                  <a:pt x="0" y="0"/>
                </a:moveTo>
                <a:lnTo>
                  <a:pt x="1420794" y="0"/>
                </a:lnTo>
                <a:lnTo>
                  <a:pt x="1420794" y="1027435"/>
                </a:lnTo>
                <a:lnTo>
                  <a:pt x="0" y="1027435"/>
                </a:lnTo>
                <a:lnTo>
                  <a:pt x="0" y="0"/>
                </a:lnTo>
                <a:close/>
              </a:path>
            </a:pathLst>
          </a:custGeom>
          <a:blipFill>
            <a:blip r:embed="rId5"/>
            <a:stretch>
              <a:fillRect/>
            </a:stretch>
          </a:blipFill>
        </p:spPr>
        <p:txBody>
          <a:bodyPr/>
          <a:lstStyle/>
          <a:p>
            <a:endParaRPr lang="en-US"/>
          </a:p>
        </p:txBody>
      </p:sp>
      <p:sp>
        <p:nvSpPr>
          <p:cNvPr id="11" name="Freeform 11"/>
          <p:cNvSpPr/>
          <p:nvPr/>
        </p:nvSpPr>
        <p:spPr>
          <a:xfrm>
            <a:off x="9028021" y="3236799"/>
            <a:ext cx="9144000" cy="4448514"/>
          </a:xfrm>
          <a:custGeom>
            <a:avLst/>
            <a:gdLst/>
            <a:ahLst/>
            <a:cxnLst/>
            <a:rect l="l" t="t" r="r" b="b"/>
            <a:pathLst>
              <a:path w="9144000" h="4448514">
                <a:moveTo>
                  <a:pt x="0" y="0"/>
                </a:moveTo>
                <a:lnTo>
                  <a:pt x="9144000" y="0"/>
                </a:lnTo>
                <a:lnTo>
                  <a:pt x="9144000" y="4448514"/>
                </a:lnTo>
                <a:lnTo>
                  <a:pt x="0" y="4448514"/>
                </a:lnTo>
                <a:lnTo>
                  <a:pt x="0" y="0"/>
                </a:lnTo>
                <a:close/>
              </a:path>
            </a:pathLst>
          </a:custGeom>
          <a:blipFill>
            <a:blip r:embed="rId6"/>
            <a:stretch>
              <a:fillRect b="-5890"/>
            </a:stretch>
          </a:blipFill>
        </p:spPr>
        <p:txBody>
          <a:bodyPr/>
          <a:lstStyle/>
          <a:p>
            <a:endParaRPr lang="en-US"/>
          </a:p>
        </p:txBody>
      </p:sp>
      <p:sp>
        <p:nvSpPr>
          <p:cNvPr id="12" name="TextBox 12"/>
          <p:cNvSpPr txBox="1"/>
          <p:nvPr/>
        </p:nvSpPr>
        <p:spPr>
          <a:xfrm>
            <a:off x="2596785" y="7843693"/>
            <a:ext cx="3049191" cy="349250"/>
          </a:xfrm>
          <a:prstGeom prst="rect">
            <a:avLst/>
          </a:prstGeom>
        </p:spPr>
        <p:txBody>
          <a:bodyPr lIns="0" tIns="0" rIns="0" bIns="0" rtlCol="0" anchor="t">
            <a:spAutoFit/>
          </a:bodyPr>
          <a:lstStyle/>
          <a:p>
            <a:pPr algn="ctr">
              <a:lnSpc>
                <a:spcPts val="2800"/>
              </a:lnSpc>
            </a:pPr>
            <a:r>
              <a:rPr lang="en-US" sz="2000">
                <a:solidFill>
                  <a:srgbClr val="000000"/>
                </a:solidFill>
                <a:latin typeface="Arimo"/>
                <a:ea typeface="Arimo"/>
                <a:cs typeface="Arimo"/>
                <a:sym typeface="Arimo"/>
              </a:rPr>
              <a:t>Hình 21. Giao diện Dspace</a:t>
            </a:r>
          </a:p>
        </p:txBody>
      </p:sp>
      <p:sp>
        <p:nvSpPr>
          <p:cNvPr id="13" name="TextBox 13"/>
          <p:cNvSpPr txBox="1"/>
          <p:nvPr/>
        </p:nvSpPr>
        <p:spPr>
          <a:xfrm>
            <a:off x="11939798" y="7843693"/>
            <a:ext cx="4616053" cy="349250"/>
          </a:xfrm>
          <a:prstGeom prst="rect">
            <a:avLst/>
          </a:prstGeom>
        </p:spPr>
        <p:txBody>
          <a:bodyPr lIns="0" tIns="0" rIns="0" bIns="0" rtlCol="0" anchor="t">
            <a:spAutoFit/>
          </a:bodyPr>
          <a:lstStyle/>
          <a:p>
            <a:pPr algn="ctr">
              <a:lnSpc>
                <a:spcPts val="2800"/>
              </a:lnSpc>
            </a:pPr>
            <a:r>
              <a:rPr lang="en-US" sz="2000">
                <a:solidFill>
                  <a:srgbClr val="000000"/>
                </a:solidFill>
                <a:latin typeface="Arimo"/>
                <a:ea typeface="Arimo"/>
                <a:cs typeface="Arimo"/>
                <a:sym typeface="Arimo"/>
              </a:rPr>
              <a:t>Hình 22. Giao diện Dspace sau tùy chỉnh</a:t>
            </a:r>
          </a:p>
        </p:txBody>
      </p:sp>
      <p:sp>
        <p:nvSpPr>
          <p:cNvPr id="14" name="TextBox 14"/>
          <p:cNvSpPr txBox="1"/>
          <p:nvPr/>
        </p:nvSpPr>
        <p:spPr>
          <a:xfrm>
            <a:off x="17373600" y="9305987"/>
            <a:ext cx="5119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31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781486" y="611400"/>
              <a:ext cx="16052642"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GIAO THỨC OAI-PMH</a:t>
              </a:r>
            </a:p>
          </p:txBody>
        </p:sp>
      </p:grpSp>
      <p:sp>
        <p:nvSpPr>
          <p:cNvPr id="9" name="Freeform 9"/>
          <p:cNvSpPr/>
          <p:nvPr/>
        </p:nvSpPr>
        <p:spPr>
          <a:xfrm>
            <a:off x="9144000" y="2023218"/>
            <a:ext cx="7848364" cy="7220495"/>
          </a:xfrm>
          <a:custGeom>
            <a:avLst/>
            <a:gdLst/>
            <a:ahLst/>
            <a:cxnLst/>
            <a:rect l="l" t="t" r="r" b="b"/>
            <a:pathLst>
              <a:path w="7848364" h="7220495">
                <a:moveTo>
                  <a:pt x="0" y="0"/>
                </a:moveTo>
                <a:lnTo>
                  <a:pt x="7848364" y="0"/>
                </a:lnTo>
                <a:lnTo>
                  <a:pt x="7848364" y="7220494"/>
                </a:lnTo>
                <a:lnTo>
                  <a:pt x="0" y="7220494"/>
                </a:lnTo>
                <a:lnTo>
                  <a:pt x="0" y="0"/>
                </a:lnTo>
                <a:close/>
              </a:path>
            </a:pathLst>
          </a:custGeom>
          <a:blipFill>
            <a:blip r:embed="rId4"/>
            <a:stretch>
              <a:fillRect/>
            </a:stretch>
          </a:blipFill>
        </p:spPr>
        <p:txBody>
          <a:bodyPr/>
          <a:lstStyle/>
          <a:p>
            <a:endParaRPr lang="en-US"/>
          </a:p>
        </p:txBody>
      </p:sp>
      <p:sp>
        <p:nvSpPr>
          <p:cNvPr id="10" name="Freeform 10"/>
          <p:cNvSpPr/>
          <p:nvPr/>
        </p:nvSpPr>
        <p:spPr>
          <a:xfrm>
            <a:off x="1028700" y="2750106"/>
            <a:ext cx="7464777" cy="4786788"/>
          </a:xfrm>
          <a:custGeom>
            <a:avLst/>
            <a:gdLst/>
            <a:ahLst/>
            <a:cxnLst/>
            <a:rect l="l" t="t" r="r" b="b"/>
            <a:pathLst>
              <a:path w="7464777" h="4786788">
                <a:moveTo>
                  <a:pt x="0" y="0"/>
                </a:moveTo>
                <a:lnTo>
                  <a:pt x="7464777" y="0"/>
                </a:lnTo>
                <a:lnTo>
                  <a:pt x="7464777" y="4786788"/>
                </a:lnTo>
                <a:lnTo>
                  <a:pt x="0" y="4786788"/>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2284183" y="7470219"/>
            <a:ext cx="4669929" cy="408305"/>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Arimo"/>
                <a:ea typeface="Arimo"/>
                <a:cs typeface="Arimo"/>
                <a:sym typeface="Arimo"/>
              </a:rPr>
              <a:t>Hình 4. Web site của tổ chức CERN</a:t>
            </a:r>
          </a:p>
        </p:txBody>
      </p:sp>
      <p:sp>
        <p:nvSpPr>
          <p:cNvPr id="12" name="TextBox 12"/>
          <p:cNvSpPr txBox="1"/>
          <p:nvPr/>
        </p:nvSpPr>
        <p:spPr>
          <a:xfrm>
            <a:off x="8703127" y="9177037"/>
            <a:ext cx="8730109" cy="408305"/>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Arimo"/>
                <a:ea typeface="Arimo"/>
                <a:cs typeface="Arimo"/>
                <a:sym typeface="Arimo"/>
              </a:rPr>
              <a:t>Hình 5. Phản hồi OAI-PMH ListRecords dưới định dạng MARCXML</a:t>
            </a:r>
          </a:p>
        </p:txBody>
      </p:sp>
      <p:sp>
        <p:nvSpPr>
          <p:cNvPr id="13" name="TextBox 13"/>
          <p:cNvSpPr txBox="1"/>
          <p:nvPr/>
        </p:nvSpPr>
        <p:spPr>
          <a:xfrm>
            <a:off x="17297400" y="9305987"/>
            <a:ext cx="5881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32</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1657" y="6836080"/>
            <a:ext cx="8989366" cy="2392821"/>
          </a:xfrm>
          <a:custGeom>
            <a:avLst/>
            <a:gdLst/>
            <a:ahLst/>
            <a:cxnLst/>
            <a:rect l="l" t="t" r="r" b="b"/>
            <a:pathLst>
              <a:path w="8989366" h="2392821">
                <a:moveTo>
                  <a:pt x="0" y="0"/>
                </a:moveTo>
                <a:lnTo>
                  <a:pt x="8989366" y="0"/>
                </a:lnTo>
                <a:lnTo>
                  <a:pt x="8989366" y="2392821"/>
                </a:lnTo>
                <a:lnTo>
                  <a:pt x="0" y="2392821"/>
                </a:lnTo>
                <a:lnTo>
                  <a:pt x="0" y="0"/>
                </a:lnTo>
                <a:close/>
              </a:path>
            </a:pathLst>
          </a:custGeom>
          <a:blipFill>
            <a:blip r:embed="rId2"/>
            <a:stretch>
              <a:fillRect t="-12" b="-12"/>
            </a:stretch>
          </a:blipFill>
        </p:spPr>
        <p:txBody>
          <a:bodyPr/>
          <a:lstStyle/>
          <a:p>
            <a:endParaRPr lang="en-US"/>
          </a:p>
        </p:txBody>
      </p:sp>
      <p:sp>
        <p:nvSpPr>
          <p:cNvPr id="3" name="Freeform 3"/>
          <p:cNvSpPr/>
          <p:nvPr/>
        </p:nvSpPr>
        <p:spPr>
          <a:xfrm>
            <a:off x="8400974" y="1627469"/>
            <a:ext cx="9370733" cy="4709833"/>
          </a:xfrm>
          <a:custGeom>
            <a:avLst/>
            <a:gdLst/>
            <a:ahLst/>
            <a:cxnLst/>
            <a:rect l="l" t="t" r="r" b="b"/>
            <a:pathLst>
              <a:path w="9370733" h="4709833">
                <a:moveTo>
                  <a:pt x="0" y="0"/>
                </a:moveTo>
                <a:lnTo>
                  <a:pt x="9370732" y="0"/>
                </a:lnTo>
                <a:lnTo>
                  <a:pt x="9370732" y="4709833"/>
                </a:lnTo>
                <a:lnTo>
                  <a:pt x="0" y="4709833"/>
                </a:lnTo>
                <a:lnTo>
                  <a:pt x="0" y="0"/>
                </a:lnTo>
                <a:close/>
              </a:path>
            </a:pathLst>
          </a:custGeom>
          <a:blipFill>
            <a:blip r:embed="rId3"/>
            <a:stretch>
              <a:fillRect/>
            </a:stretch>
          </a:blipFill>
        </p:spPr>
        <p:txBody>
          <a:bodyPr/>
          <a:lstStyle/>
          <a:p>
            <a:endParaRPr lang="en-US"/>
          </a:p>
        </p:txBody>
      </p:sp>
      <p:sp>
        <p:nvSpPr>
          <p:cNvPr id="4" name="Freeform 4"/>
          <p:cNvSpPr/>
          <p:nvPr/>
        </p:nvSpPr>
        <p:spPr>
          <a:xfrm>
            <a:off x="493726" y="2527971"/>
            <a:ext cx="7242557" cy="6212786"/>
          </a:xfrm>
          <a:custGeom>
            <a:avLst/>
            <a:gdLst/>
            <a:ahLst/>
            <a:cxnLst/>
            <a:rect l="l" t="t" r="r" b="b"/>
            <a:pathLst>
              <a:path w="7242557" h="6212786">
                <a:moveTo>
                  <a:pt x="0" y="0"/>
                </a:moveTo>
                <a:lnTo>
                  <a:pt x="7242558" y="0"/>
                </a:lnTo>
                <a:lnTo>
                  <a:pt x="7242558" y="6212785"/>
                </a:lnTo>
                <a:lnTo>
                  <a:pt x="0" y="6212785"/>
                </a:lnTo>
                <a:lnTo>
                  <a:pt x="0" y="0"/>
                </a:lnTo>
                <a:close/>
              </a:path>
            </a:pathLst>
          </a:custGeom>
          <a:blipFill>
            <a:blip r:embed="rId4"/>
            <a:stretch>
              <a:fillRect l="-34734" r="-33878"/>
            </a:stretch>
          </a:blipFill>
        </p:spPr>
        <p:txBody>
          <a:bodyPr/>
          <a:lstStyle/>
          <a:p>
            <a:endParaRPr lang="en-US"/>
          </a:p>
        </p:txBody>
      </p:sp>
      <p:grpSp>
        <p:nvGrpSpPr>
          <p:cNvPr id="5" name="Group 5"/>
          <p:cNvGrpSpPr/>
          <p:nvPr/>
        </p:nvGrpSpPr>
        <p:grpSpPr>
          <a:xfrm>
            <a:off x="0" y="0"/>
            <a:ext cx="18288000" cy="1459797"/>
            <a:chOff x="0" y="0"/>
            <a:chExt cx="24384000" cy="1946396"/>
          </a:xfrm>
        </p:grpSpPr>
        <p:grpSp>
          <p:nvGrpSpPr>
            <p:cNvPr id="6" name="Group 6"/>
            <p:cNvGrpSpPr/>
            <p:nvPr/>
          </p:nvGrpSpPr>
          <p:grpSpPr>
            <a:xfrm>
              <a:off x="0" y="0"/>
              <a:ext cx="24384000" cy="1946396"/>
              <a:chOff x="0" y="0"/>
              <a:chExt cx="4816593" cy="384473"/>
            </a:xfrm>
          </p:grpSpPr>
          <p:sp>
            <p:nvSpPr>
              <p:cNvPr id="7" name="Freeform 7"/>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8" name="TextBox 8"/>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9" name="Freeform 9"/>
            <p:cNvSpPr/>
            <p:nvPr/>
          </p:nvSpPr>
          <p:spPr>
            <a:xfrm>
              <a:off x="658302" y="370854"/>
              <a:ext cx="922860" cy="1204688"/>
            </a:xfrm>
            <a:custGeom>
              <a:avLst/>
              <a:gdLst/>
              <a:ahLst/>
              <a:cxnLst/>
              <a:rect l="l" t="t" r="r" b="b"/>
              <a:pathLst>
                <a:path w="922860" h="1204688">
                  <a:moveTo>
                    <a:pt x="0" y="0"/>
                  </a:moveTo>
                  <a:lnTo>
                    <a:pt x="922859" y="0"/>
                  </a:lnTo>
                  <a:lnTo>
                    <a:pt x="922859" y="1204688"/>
                  </a:lnTo>
                  <a:lnTo>
                    <a:pt x="0" y="1204688"/>
                  </a:lnTo>
                  <a:lnTo>
                    <a:pt x="0" y="0"/>
                  </a:lnTo>
                  <a:close/>
                </a:path>
              </a:pathLst>
            </a:custGeom>
            <a:blipFill>
              <a:blip r:embed="rId5"/>
              <a:stretch>
                <a:fillRect r="-1656"/>
              </a:stretch>
            </a:blipFill>
          </p:spPr>
          <p:txBody>
            <a:bodyPr/>
            <a:lstStyle/>
            <a:p>
              <a:endParaRPr lang="en-US"/>
            </a:p>
          </p:txBody>
        </p:sp>
        <p:sp>
          <p:nvSpPr>
            <p:cNvPr id="10" name="Freeform 10"/>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3728615" y="514940"/>
              <a:ext cx="20588922"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TRÍCH XUẤT DỮ LIỆU SANG DUBLIN CORE</a:t>
              </a:r>
            </a:p>
          </p:txBody>
        </p:sp>
      </p:grpSp>
      <p:sp>
        <p:nvSpPr>
          <p:cNvPr id="12" name="TextBox 12"/>
          <p:cNvSpPr txBox="1"/>
          <p:nvPr/>
        </p:nvSpPr>
        <p:spPr>
          <a:xfrm>
            <a:off x="849350" y="8765038"/>
            <a:ext cx="6222950" cy="408305"/>
          </a:xfrm>
          <a:prstGeom prst="rect">
            <a:avLst/>
          </a:prstGeom>
        </p:spPr>
        <p:txBody>
          <a:bodyPr lIns="0" tIns="0" rIns="0" bIns="0" rtlCol="0" anchor="t">
            <a:spAutoFit/>
          </a:bodyPr>
          <a:lstStyle/>
          <a:p>
            <a:pPr algn="ctr">
              <a:lnSpc>
                <a:spcPts val="3219"/>
              </a:lnSpc>
            </a:pPr>
            <a:r>
              <a:rPr lang="en-US" sz="2299">
                <a:solidFill>
                  <a:srgbClr val="000000"/>
                </a:solidFill>
                <a:latin typeface="Arimo"/>
                <a:ea typeface="Arimo"/>
                <a:cs typeface="Arimo"/>
                <a:sym typeface="Arimo"/>
              </a:rPr>
              <a:t>Hình 23. Quá trình ETL sang chuẩn Dublin Core</a:t>
            </a:r>
          </a:p>
        </p:txBody>
      </p:sp>
      <p:sp>
        <p:nvSpPr>
          <p:cNvPr id="13" name="TextBox 13"/>
          <p:cNvSpPr txBox="1"/>
          <p:nvPr/>
        </p:nvSpPr>
        <p:spPr>
          <a:xfrm>
            <a:off x="10174436" y="6349201"/>
            <a:ext cx="6120259" cy="408305"/>
          </a:xfrm>
          <a:prstGeom prst="rect">
            <a:avLst/>
          </a:prstGeom>
        </p:spPr>
        <p:txBody>
          <a:bodyPr lIns="0" tIns="0" rIns="0" bIns="0" rtlCol="0" anchor="t">
            <a:spAutoFit/>
          </a:bodyPr>
          <a:lstStyle/>
          <a:p>
            <a:pPr algn="ctr">
              <a:lnSpc>
                <a:spcPts val="3219"/>
              </a:lnSpc>
            </a:pPr>
            <a:r>
              <a:rPr lang="en-US" sz="2299">
                <a:solidFill>
                  <a:srgbClr val="000000"/>
                </a:solidFill>
                <a:latin typeface="Arimo"/>
                <a:ea typeface="Arimo"/>
                <a:cs typeface="Arimo"/>
                <a:sym typeface="Arimo"/>
              </a:rPr>
              <a:t>Hình 24. Cơ sở dữ liệu lưu trữ trên SQL Server</a:t>
            </a:r>
          </a:p>
        </p:txBody>
      </p:sp>
      <p:sp>
        <p:nvSpPr>
          <p:cNvPr id="14" name="TextBox 14"/>
          <p:cNvSpPr txBox="1"/>
          <p:nvPr/>
        </p:nvSpPr>
        <p:spPr>
          <a:xfrm>
            <a:off x="9842553" y="9333676"/>
            <a:ext cx="7273677" cy="408305"/>
          </a:xfrm>
          <a:prstGeom prst="rect">
            <a:avLst/>
          </a:prstGeom>
        </p:spPr>
        <p:txBody>
          <a:bodyPr lIns="0" tIns="0" rIns="0" bIns="0" rtlCol="0" anchor="t">
            <a:spAutoFit/>
          </a:bodyPr>
          <a:lstStyle/>
          <a:p>
            <a:pPr algn="ctr">
              <a:lnSpc>
                <a:spcPts val="3219"/>
              </a:lnSpc>
            </a:pPr>
            <a:r>
              <a:rPr lang="en-US" sz="2299">
                <a:solidFill>
                  <a:srgbClr val="000000"/>
                </a:solidFill>
                <a:latin typeface="Arimo"/>
                <a:ea typeface="Arimo"/>
                <a:cs typeface="Arimo"/>
                <a:sym typeface="Arimo"/>
              </a:rPr>
              <a:t>Hình 25. Dữ liệu sau khi chuyển đổi sang chuẩn marc23</a:t>
            </a:r>
          </a:p>
        </p:txBody>
      </p:sp>
      <p:sp>
        <p:nvSpPr>
          <p:cNvPr id="15" name="TextBox 15"/>
          <p:cNvSpPr txBox="1"/>
          <p:nvPr/>
        </p:nvSpPr>
        <p:spPr>
          <a:xfrm>
            <a:off x="17297400" y="9305987"/>
            <a:ext cx="588172" cy="456792"/>
          </a:xfrm>
          <a:prstGeom prst="rect">
            <a:avLst/>
          </a:prstGeom>
        </p:spPr>
        <p:txBody>
          <a:bodyPr wrap="square" lIns="0" tIns="0" rIns="0" bIns="0" rtlCol="0" anchor="t">
            <a:spAutoFit/>
          </a:bodyPr>
          <a:lstStyle/>
          <a:p>
            <a:pPr algn="ctr">
              <a:lnSpc>
                <a:spcPts val="3919"/>
              </a:lnSpc>
            </a:pPr>
            <a:r>
              <a:rPr lang="en-US" sz="2799">
                <a:solidFill>
                  <a:srgbClr val="000000"/>
                </a:solidFill>
                <a:latin typeface="Arimo"/>
                <a:ea typeface="Arimo"/>
                <a:cs typeface="Arimo"/>
                <a:sym typeface="Arimo"/>
              </a:rPr>
              <a:t>33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7564" y="6195786"/>
            <a:ext cx="7922337" cy="2866072"/>
            <a:chOff x="0" y="0"/>
            <a:chExt cx="10563116" cy="3821430"/>
          </a:xfrm>
        </p:grpSpPr>
        <p:sp>
          <p:nvSpPr>
            <p:cNvPr id="3" name="AutoShape 3"/>
            <p:cNvSpPr/>
            <p:nvPr/>
          </p:nvSpPr>
          <p:spPr>
            <a:xfrm>
              <a:off x="1655074" y="653070"/>
              <a:ext cx="8908042" cy="2660461"/>
            </a:xfrm>
            <a:prstGeom prst="rect">
              <a:avLst/>
            </a:prstGeom>
            <a:solidFill>
              <a:srgbClr val="2C92D5"/>
            </a:solidFill>
          </p:spPr>
          <p:txBody>
            <a:bodyPr/>
            <a:lstStyle/>
            <a:p>
              <a:endParaRPr lang="en-US"/>
            </a:p>
          </p:txBody>
        </p:sp>
        <p:grpSp>
          <p:nvGrpSpPr>
            <p:cNvPr id="4" name="Group 4"/>
            <p:cNvGrpSpPr>
              <a:grpSpLocks noChangeAspect="1"/>
            </p:cNvGrpSpPr>
            <p:nvPr/>
          </p:nvGrpSpPr>
          <p:grpSpPr>
            <a:xfrm rot="5400000">
              <a:off x="-255640" y="255640"/>
              <a:ext cx="3821430" cy="3310149"/>
              <a:chOff x="0" y="0"/>
              <a:chExt cx="1841500" cy="1595120"/>
            </a:xfrm>
          </p:grpSpPr>
          <p:sp>
            <p:nvSpPr>
              <p:cNvPr id="5" name="Freeform 5"/>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737373">
                  <a:alpha val="60000"/>
                </a:srgbClr>
              </a:solidFill>
            </p:spPr>
            <p:txBody>
              <a:bodyPr/>
              <a:lstStyle/>
              <a:p>
                <a:endParaRPr lang="en-US"/>
              </a:p>
            </p:txBody>
          </p:sp>
        </p:grpSp>
        <p:grpSp>
          <p:nvGrpSpPr>
            <p:cNvPr id="6" name="Group 6"/>
            <p:cNvGrpSpPr>
              <a:grpSpLocks noChangeAspect="1"/>
            </p:cNvGrpSpPr>
            <p:nvPr/>
          </p:nvGrpSpPr>
          <p:grpSpPr>
            <a:xfrm rot="5400000">
              <a:off x="-79738" y="406772"/>
              <a:ext cx="3461046" cy="2997982"/>
              <a:chOff x="0" y="0"/>
              <a:chExt cx="1841500" cy="1595120"/>
            </a:xfrm>
          </p:grpSpPr>
          <p:sp>
            <p:nvSpPr>
              <p:cNvPr id="7" name="Freeform 7"/>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D9D9D9"/>
              </a:solidFill>
            </p:spPr>
            <p:txBody>
              <a:bodyPr/>
              <a:lstStyle/>
              <a:p>
                <a:endParaRPr lang="en-US"/>
              </a:p>
            </p:txBody>
          </p:sp>
        </p:grpSp>
        <p:sp>
          <p:nvSpPr>
            <p:cNvPr id="8" name="Freeform 8"/>
            <p:cNvSpPr/>
            <p:nvPr/>
          </p:nvSpPr>
          <p:spPr>
            <a:xfrm>
              <a:off x="156084" y="1666896"/>
              <a:ext cx="2997982" cy="561199"/>
            </a:xfrm>
            <a:custGeom>
              <a:avLst/>
              <a:gdLst/>
              <a:ahLst/>
              <a:cxnLst/>
              <a:rect l="l" t="t" r="r" b="b"/>
              <a:pathLst>
                <a:path w="2997982" h="561199">
                  <a:moveTo>
                    <a:pt x="0" y="0"/>
                  </a:moveTo>
                  <a:lnTo>
                    <a:pt x="2997981" y="0"/>
                  </a:lnTo>
                  <a:lnTo>
                    <a:pt x="2997981" y="561198"/>
                  </a:lnTo>
                  <a:lnTo>
                    <a:pt x="0" y="561198"/>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3310149" y="1256069"/>
              <a:ext cx="7252967" cy="1280717"/>
            </a:xfrm>
            <a:prstGeom prst="rect">
              <a:avLst/>
            </a:prstGeom>
          </p:spPr>
          <p:txBody>
            <a:bodyPr lIns="0" tIns="0" rIns="0" bIns="0" rtlCol="0" anchor="t">
              <a:spAutoFit/>
            </a:bodyPr>
            <a:lstStyle/>
            <a:p>
              <a:pPr algn="ctr">
                <a:lnSpc>
                  <a:spcPts val="3708"/>
                </a:lnSpc>
              </a:pPr>
              <a:r>
                <a:rPr lang="en-US" sz="3090" b="1" spc="309" dirty="0">
                  <a:solidFill>
                    <a:srgbClr val="FFFFFF"/>
                  </a:solidFill>
                  <a:latin typeface="Arimo Bold"/>
                  <a:ea typeface="Arimo Bold"/>
                  <a:cs typeface="Arimo Bold"/>
                  <a:sym typeface="Arimo Bold"/>
                </a:rPr>
                <a:t>HỆ THỐNG </a:t>
              </a:r>
            </a:p>
            <a:p>
              <a:pPr algn="ctr">
                <a:lnSpc>
                  <a:spcPts val="3708"/>
                </a:lnSpc>
              </a:pPr>
              <a:r>
                <a:rPr lang="en-US" sz="3090" b="1" spc="309" dirty="0">
                  <a:solidFill>
                    <a:srgbClr val="FFFFFF"/>
                  </a:solidFill>
                  <a:latin typeface="Arimo Bold"/>
                  <a:ea typeface="Arimo Bold"/>
                  <a:cs typeface="Arimo Bold"/>
                  <a:sym typeface="Arimo Bold"/>
                </a:rPr>
                <a:t>THƯ VIỆN SỐ</a:t>
              </a:r>
            </a:p>
          </p:txBody>
        </p:sp>
      </p:grpSp>
      <p:grpSp>
        <p:nvGrpSpPr>
          <p:cNvPr id="10" name="Group 10"/>
          <p:cNvGrpSpPr/>
          <p:nvPr/>
        </p:nvGrpSpPr>
        <p:grpSpPr>
          <a:xfrm>
            <a:off x="467564" y="2864231"/>
            <a:ext cx="7928771" cy="2866072"/>
            <a:chOff x="0" y="0"/>
            <a:chExt cx="10571695" cy="3821430"/>
          </a:xfrm>
        </p:grpSpPr>
        <p:sp>
          <p:nvSpPr>
            <p:cNvPr id="11" name="AutoShape 11"/>
            <p:cNvSpPr/>
            <p:nvPr/>
          </p:nvSpPr>
          <p:spPr>
            <a:xfrm>
              <a:off x="1659364" y="580484"/>
              <a:ext cx="8912331" cy="2660461"/>
            </a:xfrm>
            <a:prstGeom prst="rect">
              <a:avLst/>
            </a:prstGeom>
            <a:solidFill>
              <a:srgbClr val="13538A"/>
            </a:solidFill>
          </p:spPr>
          <p:txBody>
            <a:bodyPr/>
            <a:lstStyle/>
            <a:p>
              <a:endParaRPr lang="en-US"/>
            </a:p>
          </p:txBody>
        </p:sp>
        <p:sp>
          <p:nvSpPr>
            <p:cNvPr id="12" name="Freeform 12"/>
            <p:cNvSpPr/>
            <p:nvPr/>
          </p:nvSpPr>
          <p:spPr>
            <a:xfrm>
              <a:off x="7944812" y="965009"/>
              <a:ext cx="2626883" cy="1891412"/>
            </a:xfrm>
            <a:custGeom>
              <a:avLst/>
              <a:gdLst/>
              <a:ahLst/>
              <a:cxnLst/>
              <a:rect l="l" t="t" r="r" b="b"/>
              <a:pathLst>
                <a:path w="2626883" h="1891412">
                  <a:moveTo>
                    <a:pt x="0" y="0"/>
                  </a:moveTo>
                  <a:lnTo>
                    <a:pt x="2626883" y="0"/>
                  </a:lnTo>
                  <a:lnTo>
                    <a:pt x="2626883" y="1891412"/>
                  </a:lnTo>
                  <a:lnTo>
                    <a:pt x="0" y="1891412"/>
                  </a:lnTo>
                  <a:lnTo>
                    <a:pt x="0" y="0"/>
                  </a:lnTo>
                  <a:close/>
                </a:path>
              </a:pathLst>
            </a:custGeom>
            <a:blipFill>
              <a:blip r:embed="rId3"/>
              <a:stretch>
                <a:fillRect t="-19442" b="-19442"/>
              </a:stretch>
            </a:blipFill>
          </p:spPr>
          <p:txBody>
            <a:bodyPr/>
            <a:lstStyle/>
            <a:p>
              <a:endParaRPr lang="en-US"/>
            </a:p>
          </p:txBody>
        </p:sp>
        <p:grpSp>
          <p:nvGrpSpPr>
            <p:cNvPr id="13" name="Group 13"/>
            <p:cNvGrpSpPr>
              <a:grpSpLocks noChangeAspect="1"/>
            </p:cNvGrpSpPr>
            <p:nvPr/>
          </p:nvGrpSpPr>
          <p:grpSpPr>
            <a:xfrm rot="5400000">
              <a:off x="-247062" y="255640"/>
              <a:ext cx="3821430" cy="3310149"/>
              <a:chOff x="0" y="0"/>
              <a:chExt cx="1841500" cy="1595120"/>
            </a:xfrm>
          </p:grpSpPr>
          <p:sp>
            <p:nvSpPr>
              <p:cNvPr id="14" name="Freeform 14"/>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737373">
                  <a:alpha val="60000"/>
                </a:srgbClr>
              </a:solidFill>
            </p:spPr>
            <p:txBody>
              <a:bodyPr/>
              <a:lstStyle/>
              <a:p>
                <a:endParaRPr lang="en-US"/>
              </a:p>
            </p:txBody>
          </p:sp>
        </p:grpSp>
        <p:grpSp>
          <p:nvGrpSpPr>
            <p:cNvPr id="15" name="Group 15"/>
            <p:cNvGrpSpPr>
              <a:grpSpLocks noChangeAspect="1"/>
            </p:cNvGrpSpPr>
            <p:nvPr/>
          </p:nvGrpSpPr>
          <p:grpSpPr>
            <a:xfrm rot="5400000">
              <a:off x="-71159" y="406772"/>
              <a:ext cx="3461046" cy="2997982"/>
              <a:chOff x="0" y="0"/>
              <a:chExt cx="1841500" cy="1595120"/>
            </a:xfrm>
          </p:grpSpPr>
          <p:sp>
            <p:nvSpPr>
              <p:cNvPr id="16" name="Freeform 16"/>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D9D9D9"/>
              </a:solidFill>
            </p:spPr>
            <p:txBody>
              <a:bodyPr/>
              <a:lstStyle/>
              <a:p>
                <a:endParaRPr lang="en-US"/>
              </a:p>
            </p:txBody>
          </p:sp>
        </p:grpSp>
        <p:sp>
          <p:nvSpPr>
            <p:cNvPr id="17" name="Freeform 17"/>
            <p:cNvSpPr/>
            <p:nvPr/>
          </p:nvSpPr>
          <p:spPr>
            <a:xfrm>
              <a:off x="0" y="1274482"/>
              <a:ext cx="3318728" cy="1501209"/>
            </a:xfrm>
            <a:custGeom>
              <a:avLst/>
              <a:gdLst/>
              <a:ahLst/>
              <a:cxnLst/>
              <a:rect l="l" t="t" r="r" b="b"/>
              <a:pathLst>
                <a:path w="3318728" h="1501209">
                  <a:moveTo>
                    <a:pt x="0" y="0"/>
                  </a:moveTo>
                  <a:lnTo>
                    <a:pt x="3318728" y="0"/>
                  </a:lnTo>
                  <a:lnTo>
                    <a:pt x="3318728" y="1501209"/>
                  </a:lnTo>
                  <a:lnTo>
                    <a:pt x="0" y="1501209"/>
                  </a:lnTo>
                  <a:lnTo>
                    <a:pt x="0" y="0"/>
                  </a:lnTo>
                  <a:close/>
                </a:path>
              </a:pathLst>
            </a:custGeom>
            <a:blipFill>
              <a:blip r:embed="rId4"/>
              <a:stretch>
                <a:fillRect l="-8618" t="-38389" r="-4806" b="-38389"/>
              </a:stretch>
            </a:blipFill>
          </p:spPr>
          <p:txBody>
            <a:bodyPr/>
            <a:lstStyle/>
            <a:p>
              <a:endParaRPr lang="en-US"/>
            </a:p>
          </p:txBody>
        </p:sp>
        <p:sp>
          <p:nvSpPr>
            <p:cNvPr id="18" name="TextBox 18"/>
            <p:cNvSpPr txBox="1"/>
            <p:nvPr/>
          </p:nvSpPr>
          <p:spPr>
            <a:xfrm>
              <a:off x="3318728" y="1256069"/>
              <a:ext cx="4513818" cy="1280717"/>
            </a:xfrm>
            <a:prstGeom prst="rect">
              <a:avLst/>
            </a:prstGeom>
          </p:spPr>
          <p:txBody>
            <a:bodyPr lIns="0" tIns="0" rIns="0" bIns="0" rtlCol="0" anchor="t">
              <a:spAutoFit/>
            </a:bodyPr>
            <a:lstStyle/>
            <a:p>
              <a:pPr algn="ctr">
                <a:lnSpc>
                  <a:spcPts val="3708"/>
                </a:lnSpc>
              </a:pPr>
              <a:r>
                <a:rPr lang="en-US" sz="3090" b="1" spc="309">
                  <a:solidFill>
                    <a:srgbClr val="FFFFFF"/>
                  </a:solidFill>
                  <a:latin typeface="Arimo Bold"/>
                  <a:ea typeface="Arimo Bold"/>
                  <a:cs typeface="Arimo Bold"/>
                  <a:sym typeface="Arimo Bold"/>
                </a:rPr>
                <a:t> QUẢN LÝ THƯ VIỆN LIBOL </a:t>
              </a:r>
            </a:p>
          </p:txBody>
        </p:sp>
      </p:grpSp>
      <p:grpSp>
        <p:nvGrpSpPr>
          <p:cNvPr id="19" name="Group 19"/>
          <p:cNvGrpSpPr/>
          <p:nvPr/>
        </p:nvGrpSpPr>
        <p:grpSpPr>
          <a:xfrm>
            <a:off x="8396335" y="4734878"/>
            <a:ext cx="9424101" cy="2655117"/>
            <a:chOff x="0" y="0"/>
            <a:chExt cx="12565467" cy="3540155"/>
          </a:xfrm>
        </p:grpSpPr>
        <p:sp>
          <p:nvSpPr>
            <p:cNvPr id="20" name="AutoShape 20"/>
            <p:cNvSpPr/>
            <p:nvPr/>
          </p:nvSpPr>
          <p:spPr>
            <a:xfrm>
              <a:off x="779826" y="0"/>
              <a:ext cx="11785642" cy="3540155"/>
            </a:xfrm>
            <a:prstGeom prst="rect">
              <a:avLst/>
            </a:prstGeom>
            <a:solidFill>
              <a:srgbClr val="37C9EF"/>
            </a:solidFill>
          </p:spPr>
          <p:txBody>
            <a:bodyPr/>
            <a:lstStyle/>
            <a:p>
              <a:endParaRPr lang="en-US"/>
            </a:p>
          </p:txBody>
        </p:sp>
        <p:sp>
          <p:nvSpPr>
            <p:cNvPr id="21" name="Freeform 21"/>
            <p:cNvSpPr/>
            <p:nvPr/>
          </p:nvSpPr>
          <p:spPr>
            <a:xfrm>
              <a:off x="0" y="349730"/>
              <a:ext cx="2840695" cy="2840695"/>
            </a:xfrm>
            <a:custGeom>
              <a:avLst/>
              <a:gdLst/>
              <a:ahLst/>
              <a:cxnLst/>
              <a:rect l="l" t="t" r="r" b="b"/>
              <a:pathLst>
                <a:path w="2840695" h="2840695">
                  <a:moveTo>
                    <a:pt x="0" y="0"/>
                  </a:moveTo>
                  <a:lnTo>
                    <a:pt x="2840695" y="0"/>
                  </a:lnTo>
                  <a:lnTo>
                    <a:pt x="2840695" y="2840695"/>
                  </a:lnTo>
                  <a:lnTo>
                    <a:pt x="0" y="28406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TextBox 22"/>
            <p:cNvSpPr txBox="1"/>
            <p:nvPr/>
          </p:nvSpPr>
          <p:spPr>
            <a:xfrm>
              <a:off x="2840695" y="246950"/>
              <a:ext cx="9089078" cy="2960531"/>
            </a:xfrm>
            <a:prstGeom prst="rect">
              <a:avLst/>
            </a:prstGeom>
          </p:spPr>
          <p:txBody>
            <a:bodyPr lIns="0" tIns="0" rIns="0" bIns="0" rtlCol="0" anchor="t">
              <a:spAutoFit/>
            </a:bodyPr>
            <a:lstStyle/>
            <a:p>
              <a:pPr marL="684411" lvl="1" indent="-342205" algn="l">
                <a:lnSpc>
                  <a:spcPts val="4438"/>
                </a:lnSpc>
                <a:spcBef>
                  <a:spcPct val="0"/>
                </a:spcBef>
                <a:buFont typeface="Arial"/>
                <a:buChar char="•"/>
              </a:pPr>
              <a:r>
                <a:rPr lang="en-US" sz="3170" dirty="0" err="1">
                  <a:solidFill>
                    <a:srgbClr val="FFFFFF"/>
                  </a:solidFill>
                  <a:latin typeface="Arimo"/>
                  <a:ea typeface="Arimo"/>
                  <a:cs typeface="Arimo"/>
                  <a:sym typeface="Arimo"/>
                </a:rPr>
                <a:t>Đáp</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ứng</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yêu</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cầu</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cơ</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bản</a:t>
              </a:r>
              <a:endParaRPr lang="en-US" sz="3170" dirty="0">
                <a:solidFill>
                  <a:srgbClr val="FFFFFF"/>
                </a:solidFill>
                <a:latin typeface="Arimo"/>
                <a:ea typeface="Arimo"/>
                <a:cs typeface="Arimo"/>
                <a:sym typeface="Arimo"/>
              </a:endParaRPr>
            </a:p>
            <a:p>
              <a:pPr marL="684411" lvl="1" indent="-342205" algn="l">
                <a:lnSpc>
                  <a:spcPts val="4438"/>
                </a:lnSpc>
                <a:spcBef>
                  <a:spcPct val="0"/>
                </a:spcBef>
                <a:buFont typeface="Arial"/>
                <a:buChar char="•"/>
              </a:pPr>
              <a:r>
                <a:rPr lang="en-US" sz="3170" dirty="0" err="1">
                  <a:solidFill>
                    <a:srgbClr val="FFFFFF"/>
                  </a:solidFill>
                  <a:latin typeface="Arimo"/>
                  <a:ea typeface="Arimo"/>
                  <a:cs typeface="Arimo"/>
                  <a:sym typeface="Arimo"/>
                </a:rPr>
                <a:t>Bộc</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lộ</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hạn</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chế</a:t>
              </a:r>
              <a:endParaRPr lang="en-US" sz="3170" dirty="0">
                <a:solidFill>
                  <a:srgbClr val="FFFFFF"/>
                </a:solidFill>
                <a:latin typeface="Arimo"/>
                <a:ea typeface="Arimo"/>
                <a:cs typeface="Arimo"/>
                <a:sym typeface="Arimo"/>
              </a:endParaRPr>
            </a:p>
            <a:p>
              <a:pPr marL="684411" lvl="1" indent="-342205" algn="l">
                <a:lnSpc>
                  <a:spcPts val="4438"/>
                </a:lnSpc>
                <a:spcBef>
                  <a:spcPct val="0"/>
                </a:spcBef>
                <a:buFont typeface="Arial"/>
                <a:buChar char="•"/>
              </a:pPr>
              <a:r>
                <a:rPr lang="en-US" sz="3170" dirty="0" err="1">
                  <a:solidFill>
                    <a:srgbClr val="FFFFFF"/>
                  </a:solidFill>
                  <a:latin typeface="Arimo"/>
                  <a:ea typeface="Arimo"/>
                  <a:cs typeface="Arimo"/>
                  <a:sym typeface="Arimo"/>
                </a:rPr>
                <a:t>Thiết</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kế</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chưa</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tối</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ưu</a:t>
              </a:r>
              <a:endParaRPr lang="en-US" sz="3170" dirty="0">
                <a:solidFill>
                  <a:srgbClr val="FFFFFF"/>
                </a:solidFill>
                <a:latin typeface="Arimo"/>
                <a:ea typeface="Arimo"/>
                <a:cs typeface="Arimo"/>
                <a:sym typeface="Arimo"/>
              </a:endParaRPr>
            </a:p>
            <a:p>
              <a:pPr marL="684411" lvl="1" indent="-342205" algn="l">
                <a:lnSpc>
                  <a:spcPts val="4438"/>
                </a:lnSpc>
                <a:spcBef>
                  <a:spcPct val="0"/>
                </a:spcBef>
                <a:buFont typeface="Arial"/>
                <a:buChar char="•"/>
              </a:pPr>
              <a:r>
                <a:rPr lang="en-US" sz="3170" dirty="0">
                  <a:solidFill>
                    <a:srgbClr val="FFFFFF"/>
                  </a:solidFill>
                  <a:latin typeface="Arimo"/>
                  <a:ea typeface="Arimo"/>
                  <a:cs typeface="Arimo"/>
                  <a:sym typeface="Arimo"/>
                </a:rPr>
                <a:t>Khai </a:t>
              </a:r>
              <a:r>
                <a:rPr lang="en-US" sz="3170" dirty="0" err="1">
                  <a:solidFill>
                    <a:srgbClr val="FFFFFF"/>
                  </a:solidFill>
                  <a:latin typeface="Arimo"/>
                  <a:ea typeface="Arimo"/>
                  <a:cs typeface="Arimo"/>
                  <a:sym typeface="Arimo"/>
                </a:rPr>
                <a:t>thác</a:t>
              </a:r>
              <a:r>
                <a:rPr lang="en-US" sz="3170" dirty="0">
                  <a:solidFill>
                    <a:srgbClr val="FFFFFF"/>
                  </a:solidFill>
                  <a:latin typeface="Arimo"/>
                  <a:ea typeface="Arimo"/>
                  <a:cs typeface="Arimo"/>
                  <a:sym typeface="Arimo"/>
                </a:rPr>
                <a:t> &amp; </a:t>
              </a:r>
              <a:r>
                <a:rPr lang="en-US" sz="3170" dirty="0" err="1">
                  <a:solidFill>
                    <a:srgbClr val="FFFFFF"/>
                  </a:solidFill>
                  <a:latin typeface="Arimo"/>
                  <a:ea typeface="Arimo"/>
                  <a:cs typeface="Arimo"/>
                  <a:sym typeface="Arimo"/>
                </a:rPr>
                <a:t>báo</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cáo</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kém</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hiệu</a:t>
              </a:r>
              <a:r>
                <a:rPr lang="en-US" sz="3170" dirty="0">
                  <a:solidFill>
                    <a:srgbClr val="FFFFFF"/>
                  </a:solidFill>
                  <a:latin typeface="Arimo"/>
                  <a:ea typeface="Arimo"/>
                  <a:cs typeface="Arimo"/>
                  <a:sym typeface="Arimo"/>
                </a:rPr>
                <a:t> </a:t>
              </a:r>
              <a:r>
                <a:rPr lang="en-US" sz="3170" dirty="0" err="1">
                  <a:solidFill>
                    <a:srgbClr val="FFFFFF"/>
                  </a:solidFill>
                  <a:latin typeface="Arimo"/>
                  <a:ea typeface="Arimo"/>
                  <a:cs typeface="Arimo"/>
                  <a:sym typeface="Arimo"/>
                </a:rPr>
                <a:t>quả</a:t>
              </a:r>
              <a:endParaRPr lang="en-US" sz="3170" dirty="0">
                <a:solidFill>
                  <a:srgbClr val="FFFFFF"/>
                </a:solidFill>
                <a:latin typeface="Arimo"/>
                <a:ea typeface="Arimo"/>
                <a:cs typeface="Arimo"/>
                <a:sym typeface="Arimo"/>
              </a:endParaRPr>
            </a:p>
          </p:txBody>
        </p:sp>
      </p:grpSp>
      <p:grpSp>
        <p:nvGrpSpPr>
          <p:cNvPr id="23" name="Group 23"/>
          <p:cNvGrpSpPr/>
          <p:nvPr/>
        </p:nvGrpSpPr>
        <p:grpSpPr>
          <a:xfrm>
            <a:off x="0" y="0"/>
            <a:ext cx="18288000" cy="1459797"/>
            <a:chOff x="0" y="0"/>
            <a:chExt cx="24384000" cy="1946396"/>
          </a:xfrm>
        </p:grpSpPr>
        <p:grpSp>
          <p:nvGrpSpPr>
            <p:cNvPr id="24" name="Group 24"/>
            <p:cNvGrpSpPr/>
            <p:nvPr/>
          </p:nvGrpSpPr>
          <p:grpSpPr>
            <a:xfrm>
              <a:off x="0" y="0"/>
              <a:ext cx="24384000" cy="1946396"/>
              <a:chOff x="0" y="0"/>
              <a:chExt cx="4816593" cy="384473"/>
            </a:xfrm>
          </p:grpSpPr>
          <p:sp>
            <p:nvSpPr>
              <p:cNvPr id="25" name="Freeform 2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26" name="TextBox 2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27" name="Freeform 27"/>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7"/>
              <a:stretch>
                <a:fillRect/>
              </a:stretch>
            </a:blipFill>
          </p:spPr>
          <p:txBody>
            <a:bodyPr/>
            <a:lstStyle/>
            <a:p>
              <a:endParaRPr lang="en-US"/>
            </a:p>
          </p:txBody>
        </p:sp>
        <p:sp>
          <p:nvSpPr>
            <p:cNvPr id="28" name="Freeform 28"/>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8"/>
              <a:stretch>
                <a:fillRect/>
              </a:stretch>
            </a:blipFill>
          </p:spPr>
          <p:txBody>
            <a:bodyPr/>
            <a:lstStyle/>
            <a:p>
              <a:endParaRPr lang="en-US"/>
            </a:p>
          </p:txBody>
        </p:sp>
        <p:sp>
          <p:nvSpPr>
            <p:cNvPr id="29" name="TextBox 29"/>
            <p:cNvSpPr txBox="1"/>
            <p:nvPr/>
          </p:nvSpPr>
          <p:spPr>
            <a:xfrm>
              <a:off x="0" y="454782"/>
              <a:ext cx="24384000"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HIỆN TRẠNG</a:t>
              </a:r>
            </a:p>
          </p:txBody>
        </p:sp>
      </p:grpSp>
      <p:sp>
        <p:nvSpPr>
          <p:cNvPr id="30" name="TextBox 30"/>
          <p:cNvSpPr txBox="1"/>
          <p:nvPr/>
        </p:nvSpPr>
        <p:spPr>
          <a:xfrm>
            <a:off x="17588908" y="9305987"/>
            <a:ext cx="197842"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ea typeface="Arimo"/>
                <a:cs typeface="Arimo"/>
                <a:sym typeface="Arimo"/>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7663" y="3490475"/>
            <a:ext cx="8646337" cy="4261505"/>
          </a:xfrm>
          <a:custGeom>
            <a:avLst/>
            <a:gdLst/>
            <a:ahLst/>
            <a:cxnLst/>
            <a:rect l="l" t="t" r="r" b="b"/>
            <a:pathLst>
              <a:path w="8646337" h="4261505">
                <a:moveTo>
                  <a:pt x="0" y="0"/>
                </a:moveTo>
                <a:lnTo>
                  <a:pt x="8646337" y="0"/>
                </a:lnTo>
                <a:lnTo>
                  <a:pt x="8646337" y="4261505"/>
                </a:lnTo>
                <a:lnTo>
                  <a:pt x="0" y="4261505"/>
                </a:lnTo>
                <a:lnTo>
                  <a:pt x="0" y="0"/>
                </a:lnTo>
                <a:close/>
              </a:path>
            </a:pathLst>
          </a:custGeom>
          <a:blipFill>
            <a:blip r:embed="rId2"/>
            <a:stretch>
              <a:fillRect r="-1101"/>
            </a:stretch>
          </a:blipFill>
        </p:spPr>
        <p:txBody>
          <a:bodyPr/>
          <a:lstStyle/>
          <a:p>
            <a:endParaRPr lang="en-US"/>
          </a:p>
        </p:txBody>
      </p:sp>
      <p:grpSp>
        <p:nvGrpSpPr>
          <p:cNvPr id="3" name="Group 3"/>
          <p:cNvGrpSpPr/>
          <p:nvPr/>
        </p:nvGrpSpPr>
        <p:grpSpPr>
          <a:xfrm>
            <a:off x="0" y="0"/>
            <a:ext cx="18288000" cy="1459797"/>
            <a:chOff x="0" y="0"/>
            <a:chExt cx="24384000" cy="1946396"/>
          </a:xfrm>
        </p:grpSpPr>
        <p:grpSp>
          <p:nvGrpSpPr>
            <p:cNvPr id="4" name="Group 4"/>
            <p:cNvGrpSpPr/>
            <p:nvPr/>
          </p:nvGrpSpPr>
          <p:grpSpPr>
            <a:xfrm>
              <a:off x="0" y="0"/>
              <a:ext cx="24384000" cy="1946396"/>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Freeform 7"/>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3"/>
              <a:stretch>
                <a:fillRect/>
              </a:stretch>
            </a:blipFill>
          </p:spPr>
          <p:txBody>
            <a:bodyPr/>
            <a:lstStyle/>
            <a:p>
              <a:endParaRPr lang="en-US"/>
            </a:p>
          </p:txBody>
        </p:sp>
        <p:sp>
          <p:nvSpPr>
            <p:cNvPr id="8" name="Freeform 8"/>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TÙY CHỈNH VUFIND</a:t>
              </a:r>
            </a:p>
          </p:txBody>
        </p:sp>
      </p:grpSp>
      <p:sp>
        <p:nvSpPr>
          <p:cNvPr id="10" name="Freeform 10"/>
          <p:cNvSpPr/>
          <p:nvPr/>
        </p:nvSpPr>
        <p:spPr>
          <a:xfrm>
            <a:off x="14758162" y="121519"/>
            <a:ext cx="3301238" cy="1216760"/>
          </a:xfrm>
          <a:custGeom>
            <a:avLst/>
            <a:gdLst/>
            <a:ahLst/>
            <a:cxnLst/>
            <a:rect l="l" t="t" r="r" b="b"/>
            <a:pathLst>
              <a:path w="3301238" h="1216760">
                <a:moveTo>
                  <a:pt x="0" y="0"/>
                </a:moveTo>
                <a:lnTo>
                  <a:pt x="3301238" y="0"/>
                </a:lnTo>
                <a:lnTo>
                  <a:pt x="3301238" y="1216760"/>
                </a:lnTo>
                <a:lnTo>
                  <a:pt x="0" y="1216760"/>
                </a:lnTo>
                <a:lnTo>
                  <a:pt x="0" y="0"/>
                </a:lnTo>
                <a:close/>
              </a:path>
            </a:pathLst>
          </a:custGeom>
          <a:blipFill>
            <a:blip r:embed="rId5"/>
            <a:stretch>
              <a:fillRect t="-1091" b="-1091"/>
            </a:stretch>
          </a:blipFill>
        </p:spPr>
        <p:txBody>
          <a:bodyPr/>
          <a:lstStyle/>
          <a:p>
            <a:endParaRPr lang="en-US"/>
          </a:p>
        </p:txBody>
      </p:sp>
      <p:sp>
        <p:nvSpPr>
          <p:cNvPr id="11" name="Freeform 11"/>
          <p:cNvSpPr/>
          <p:nvPr/>
        </p:nvSpPr>
        <p:spPr>
          <a:xfrm>
            <a:off x="9479737" y="3209890"/>
            <a:ext cx="7779563" cy="4822674"/>
          </a:xfrm>
          <a:custGeom>
            <a:avLst/>
            <a:gdLst/>
            <a:ahLst/>
            <a:cxnLst/>
            <a:rect l="l" t="t" r="r" b="b"/>
            <a:pathLst>
              <a:path w="7779563" h="4822674">
                <a:moveTo>
                  <a:pt x="0" y="0"/>
                </a:moveTo>
                <a:lnTo>
                  <a:pt x="7779563" y="0"/>
                </a:lnTo>
                <a:lnTo>
                  <a:pt x="7779563" y="4822675"/>
                </a:lnTo>
                <a:lnTo>
                  <a:pt x="0" y="4822675"/>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2672017" y="7843693"/>
            <a:ext cx="3195383" cy="327718"/>
          </a:xfrm>
          <a:prstGeom prst="rect">
            <a:avLst/>
          </a:prstGeom>
        </p:spPr>
        <p:txBody>
          <a:bodyPr wrap="square" lIns="0" tIns="0" rIns="0" bIns="0" rtlCol="0" anchor="t">
            <a:spAutoFit/>
          </a:bodyPr>
          <a:lstStyle/>
          <a:p>
            <a:pPr algn="ctr">
              <a:lnSpc>
                <a:spcPts val="2800"/>
              </a:lnSpc>
            </a:pPr>
            <a:r>
              <a:rPr lang="en-US" sz="2000" dirty="0" err="1">
                <a:solidFill>
                  <a:srgbClr val="000000"/>
                </a:solidFill>
                <a:latin typeface="Arimo"/>
                <a:ea typeface="Arimo"/>
                <a:cs typeface="Arimo"/>
                <a:sym typeface="Arimo"/>
              </a:rPr>
              <a:t>Hình</a:t>
            </a:r>
            <a:r>
              <a:rPr lang="en-US" sz="2000" dirty="0">
                <a:solidFill>
                  <a:srgbClr val="000000"/>
                </a:solidFill>
                <a:latin typeface="Arimo"/>
                <a:ea typeface="Arimo"/>
                <a:cs typeface="Arimo"/>
                <a:sym typeface="Arimo"/>
              </a:rPr>
              <a:t> 26. Giao </a:t>
            </a:r>
            <a:r>
              <a:rPr lang="en-US" sz="2000" dirty="0" err="1">
                <a:solidFill>
                  <a:srgbClr val="000000"/>
                </a:solidFill>
                <a:latin typeface="Arimo"/>
                <a:ea typeface="Arimo"/>
                <a:cs typeface="Arimo"/>
                <a:sym typeface="Arimo"/>
              </a:rPr>
              <a:t>diện</a:t>
            </a:r>
            <a:r>
              <a:rPr lang="en-US" sz="2000" dirty="0">
                <a:solidFill>
                  <a:srgbClr val="000000"/>
                </a:solidFill>
                <a:latin typeface="Arimo"/>
                <a:ea typeface="Arimo"/>
                <a:cs typeface="Arimo"/>
                <a:sym typeface="Arimo"/>
              </a:rPr>
              <a:t> </a:t>
            </a:r>
            <a:r>
              <a:rPr lang="en-US" sz="2000" dirty="0" err="1">
                <a:solidFill>
                  <a:srgbClr val="000000"/>
                </a:solidFill>
                <a:latin typeface="Arimo"/>
                <a:ea typeface="Arimo"/>
                <a:cs typeface="Arimo"/>
                <a:sym typeface="Arimo"/>
              </a:rPr>
              <a:t>Vufind</a:t>
            </a:r>
            <a:endParaRPr lang="en-US" sz="2000" dirty="0">
              <a:solidFill>
                <a:srgbClr val="000000"/>
              </a:solidFill>
              <a:latin typeface="Arimo"/>
              <a:ea typeface="Arimo"/>
              <a:cs typeface="Arimo"/>
              <a:sym typeface="Arimo"/>
            </a:endParaRPr>
          </a:p>
        </p:txBody>
      </p:sp>
      <p:sp>
        <p:nvSpPr>
          <p:cNvPr id="13" name="TextBox 13"/>
          <p:cNvSpPr txBox="1"/>
          <p:nvPr/>
        </p:nvSpPr>
        <p:spPr>
          <a:xfrm>
            <a:off x="11136723" y="8145318"/>
            <a:ext cx="4479259" cy="327718"/>
          </a:xfrm>
          <a:prstGeom prst="rect">
            <a:avLst/>
          </a:prstGeom>
        </p:spPr>
        <p:txBody>
          <a:bodyPr wrap="square" lIns="0" tIns="0" rIns="0" bIns="0" rtlCol="0" anchor="t">
            <a:spAutoFit/>
          </a:bodyPr>
          <a:lstStyle/>
          <a:p>
            <a:pPr algn="ctr">
              <a:lnSpc>
                <a:spcPts val="2800"/>
              </a:lnSpc>
            </a:pPr>
            <a:r>
              <a:rPr lang="en-US" sz="2000" dirty="0" err="1">
                <a:solidFill>
                  <a:srgbClr val="000000"/>
                </a:solidFill>
                <a:latin typeface="Arimo"/>
                <a:ea typeface="Arimo"/>
                <a:cs typeface="Arimo"/>
                <a:sym typeface="Arimo"/>
              </a:rPr>
              <a:t>Hình</a:t>
            </a:r>
            <a:r>
              <a:rPr lang="en-US" sz="2000" dirty="0">
                <a:solidFill>
                  <a:srgbClr val="000000"/>
                </a:solidFill>
                <a:latin typeface="Arimo"/>
                <a:ea typeface="Arimo"/>
                <a:cs typeface="Arimo"/>
                <a:sym typeface="Arimo"/>
              </a:rPr>
              <a:t> 27. Giao </a:t>
            </a:r>
            <a:r>
              <a:rPr lang="en-US" sz="2000" dirty="0" err="1">
                <a:solidFill>
                  <a:srgbClr val="000000"/>
                </a:solidFill>
                <a:latin typeface="Arimo"/>
                <a:ea typeface="Arimo"/>
                <a:cs typeface="Arimo"/>
                <a:sym typeface="Arimo"/>
              </a:rPr>
              <a:t>diện</a:t>
            </a:r>
            <a:r>
              <a:rPr lang="en-US" sz="2000" dirty="0">
                <a:solidFill>
                  <a:srgbClr val="000000"/>
                </a:solidFill>
                <a:latin typeface="Arimo"/>
                <a:ea typeface="Arimo"/>
                <a:cs typeface="Arimo"/>
                <a:sym typeface="Arimo"/>
              </a:rPr>
              <a:t> </a:t>
            </a:r>
            <a:r>
              <a:rPr lang="en-US" sz="2000" dirty="0" err="1">
                <a:solidFill>
                  <a:srgbClr val="000000"/>
                </a:solidFill>
                <a:latin typeface="Arimo"/>
                <a:ea typeface="Arimo"/>
                <a:cs typeface="Arimo"/>
                <a:sym typeface="Arimo"/>
              </a:rPr>
              <a:t>Vufind</a:t>
            </a:r>
            <a:r>
              <a:rPr lang="en-US" sz="2000" dirty="0">
                <a:solidFill>
                  <a:srgbClr val="000000"/>
                </a:solidFill>
                <a:latin typeface="Arimo"/>
                <a:ea typeface="Arimo"/>
                <a:cs typeface="Arimo"/>
                <a:sym typeface="Arimo"/>
              </a:rPr>
              <a:t> </a:t>
            </a:r>
            <a:r>
              <a:rPr lang="en-US" sz="2000" dirty="0" err="1">
                <a:solidFill>
                  <a:srgbClr val="000000"/>
                </a:solidFill>
                <a:latin typeface="Arimo"/>
                <a:ea typeface="Arimo"/>
                <a:cs typeface="Arimo"/>
                <a:sym typeface="Arimo"/>
              </a:rPr>
              <a:t>sau</a:t>
            </a:r>
            <a:r>
              <a:rPr lang="en-US" sz="2000" dirty="0">
                <a:solidFill>
                  <a:srgbClr val="000000"/>
                </a:solidFill>
                <a:latin typeface="Arimo"/>
                <a:ea typeface="Arimo"/>
                <a:cs typeface="Arimo"/>
                <a:sym typeface="Arimo"/>
              </a:rPr>
              <a:t> </a:t>
            </a:r>
            <a:r>
              <a:rPr lang="en-US" sz="2000" dirty="0" err="1">
                <a:solidFill>
                  <a:srgbClr val="000000"/>
                </a:solidFill>
                <a:latin typeface="Arimo"/>
                <a:ea typeface="Arimo"/>
                <a:cs typeface="Arimo"/>
                <a:sym typeface="Arimo"/>
              </a:rPr>
              <a:t>tùy</a:t>
            </a:r>
            <a:r>
              <a:rPr lang="en-US" sz="2000" dirty="0">
                <a:solidFill>
                  <a:srgbClr val="000000"/>
                </a:solidFill>
                <a:latin typeface="Arimo"/>
                <a:ea typeface="Arimo"/>
                <a:cs typeface="Arimo"/>
                <a:sym typeface="Arimo"/>
              </a:rPr>
              <a:t> </a:t>
            </a:r>
            <a:r>
              <a:rPr lang="en-US" sz="2000" dirty="0" err="1">
                <a:solidFill>
                  <a:srgbClr val="000000"/>
                </a:solidFill>
                <a:latin typeface="Arimo"/>
                <a:ea typeface="Arimo"/>
                <a:cs typeface="Arimo"/>
                <a:sym typeface="Arimo"/>
              </a:rPr>
              <a:t>chỉnh</a:t>
            </a:r>
            <a:endParaRPr lang="en-US" sz="2000" dirty="0">
              <a:solidFill>
                <a:srgbClr val="000000"/>
              </a:solidFill>
              <a:latin typeface="Arimo"/>
              <a:ea typeface="Arimo"/>
              <a:cs typeface="Arimo"/>
              <a:sym typeface="Arimo"/>
            </a:endParaRPr>
          </a:p>
        </p:txBody>
      </p:sp>
      <p:sp>
        <p:nvSpPr>
          <p:cNvPr id="14" name="TextBox 14"/>
          <p:cNvSpPr txBox="1"/>
          <p:nvPr/>
        </p:nvSpPr>
        <p:spPr>
          <a:xfrm>
            <a:off x="17259300" y="9305987"/>
            <a:ext cx="6262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34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10805" y="2560048"/>
            <a:ext cx="10929082" cy="5388522"/>
          </a:xfrm>
          <a:custGeom>
            <a:avLst/>
            <a:gdLst/>
            <a:ahLst/>
            <a:cxnLst/>
            <a:rect l="l" t="t" r="r" b="b"/>
            <a:pathLst>
              <a:path w="10929082" h="5388522">
                <a:moveTo>
                  <a:pt x="0" y="0"/>
                </a:moveTo>
                <a:lnTo>
                  <a:pt x="10929082" y="0"/>
                </a:lnTo>
                <a:lnTo>
                  <a:pt x="10929082" y="5388522"/>
                </a:lnTo>
                <a:lnTo>
                  <a:pt x="0" y="5388522"/>
                </a:lnTo>
                <a:lnTo>
                  <a:pt x="0" y="0"/>
                </a:lnTo>
                <a:close/>
              </a:path>
            </a:pathLst>
          </a:custGeom>
          <a:blipFill>
            <a:blip r:embed="rId2"/>
            <a:stretch>
              <a:fillRect t="-1102" r="-1544" b="-1102"/>
            </a:stretch>
          </a:blipFill>
        </p:spPr>
        <p:txBody>
          <a:bodyPr/>
          <a:lstStyle/>
          <a:p>
            <a:endParaRPr lang="en-US"/>
          </a:p>
        </p:txBody>
      </p:sp>
      <p:grpSp>
        <p:nvGrpSpPr>
          <p:cNvPr id="3" name="Group 3"/>
          <p:cNvGrpSpPr/>
          <p:nvPr/>
        </p:nvGrpSpPr>
        <p:grpSpPr>
          <a:xfrm>
            <a:off x="0" y="0"/>
            <a:ext cx="18288000" cy="1459797"/>
            <a:chOff x="0" y="0"/>
            <a:chExt cx="24384000" cy="1946396"/>
          </a:xfrm>
        </p:grpSpPr>
        <p:grpSp>
          <p:nvGrpSpPr>
            <p:cNvPr id="4" name="Group 4"/>
            <p:cNvGrpSpPr/>
            <p:nvPr/>
          </p:nvGrpSpPr>
          <p:grpSpPr>
            <a:xfrm>
              <a:off x="0" y="0"/>
              <a:ext cx="24384000" cy="1946396"/>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Freeform 7"/>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3"/>
              <a:stretch>
                <a:fillRect/>
              </a:stretch>
            </a:blipFill>
          </p:spPr>
          <p:txBody>
            <a:bodyPr/>
            <a:lstStyle/>
            <a:p>
              <a:endParaRPr lang="en-US"/>
            </a:p>
          </p:txBody>
        </p:sp>
        <p:sp>
          <p:nvSpPr>
            <p:cNvPr id="8" name="Freeform 8"/>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GIAO DIỆN CỦA SOLR</a:t>
              </a:r>
            </a:p>
          </p:txBody>
        </p:sp>
      </p:grpSp>
      <p:sp>
        <p:nvSpPr>
          <p:cNvPr id="10" name="Freeform 10"/>
          <p:cNvSpPr/>
          <p:nvPr/>
        </p:nvSpPr>
        <p:spPr>
          <a:xfrm>
            <a:off x="15436384" y="138692"/>
            <a:ext cx="2513592" cy="1182414"/>
          </a:xfrm>
          <a:custGeom>
            <a:avLst/>
            <a:gdLst/>
            <a:ahLst/>
            <a:cxnLst/>
            <a:rect l="l" t="t" r="r" b="b"/>
            <a:pathLst>
              <a:path w="2513592" h="1182414">
                <a:moveTo>
                  <a:pt x="0" y="0"/>
                </a:moveTo>
                <a:lnTo>
                  <a:pt x="2513593" y="0"/>
                </a:lnTo>
                <a:lnTo>
                  <a:pt x="2513593" y="1182414"/>
                </a:lnTo>
                <a:lnTo>
                  <a:pt x="0" y="1182414"/>
                </a:lnTo>
                <a:lnTo>
                  <a:pt x="0" y="0"/>
                </a:lnTo>
                <a:close/>
              </a:path>
            </a:pathLst>
          </a:custGeom>
          <a:blipFill>
            <a:blip r:embed="rId5"/>
            <a:stretch>
              <a:fillRect t="-7951"/>
            </a:stretch>
          </a:blipFill>
        </p:spPr>
        <p:txBody>
          <a:bodyPr/>
          <a:lstStyle/>
          <a:p>
            <a:endParaRPr lang="en-US"/>
          </a:p>
        </p:txBody>
      </p:sp>
      <p:sp>
        <p:nvSpPr>
          <p:cNvPr id="11" name="TextBox 11"/>
          <p:cNvSpPr txBox="1"/>
          <p:nvPr/>
        </p:nvSpPr>
        <p:spPr>
          <a:xfrm>
            <a:off x="7996454" y="8419047"/>
            <a:ext cx="3433546" cy="397032"/>
          </a:xfrm>
          <a:prstGeom prst="rect">
            <a:avLst/>
          </a:prstGeom>
        </p:spPr>
        <p:txBody>
          <a:bodyPr wrap="square" lIns="0" tIns="0" rIns="0" bIns="0" rtlCol="0" anchor="t">
            <a:spAutoFit/>
          </a:bodyPr>
          <a:lstStyle/>
          <a:p>
            <a:pPr algn="ctr">
              <a:lnSpc>
                <a:spcPts val="3359"/>
              </a:lnSpc>
            </a:pPr>
            <a:r>
              <a:rPr lang="en-US" sz="2399" dirty="0" err="1">
                <a:solidFill>
                  <a:srgbClr val="000000"/>
                </a:solidFill>
                <a:latin typeface="Arimo"/>
                <a:ea typeface="Arimo"/>
                <a:cs typeface="Arimo"/>
                <a:sym typeface="Arimo"/>
              </a:rPr>
              <a:t>Hình</a:t>
            </a:r>
            <a:r>
              <a:rPr lang="en-US" sz="2399" dirty="0">
                <a:solidFill>
                  <a:srgbClr val="000000"/>
                </a:solidFill>
                <a:latin typeface="Arimo"/>
                <a:ea typeface="Arimo"/>
                <a:cs typeface="Arimo"/>
                <a:sym typeface="Arimo"/>
              </a:rPr>
              <a:t> 28. Giao </a:t>
            </a:r>
            <a:r>
              <a:rPr lang="en-US" sz="2399" dirty="0" err="1">
                <a:solidFill>
                  <a:srgbClr val="000000"/>
                </a:solidFill>
                <a:latin typeface="Arimo"/>
                <a:ea typeface="Arimo"/>
                <a:cs typeface="Arimo"/>
                <a:sym typeface="Arimo"/>
              </a:rPr>
              <a:t>diện</a:t>
            </a:r>
            <a:r>
              <a:rPr lang="en-US" sz="2399" dirty="0">
                <a:solidFill>
                  <a:srgbClr val="000000"/>
                </a:solidFill>
                <a:latin typeface="Arimo"/>
                <a:ea typeface="Arimo"/>
                <a:cs typeface="Arimo"/>
                <a:sym typeface="Arimo"/>
              </a:rPr>
              <a:t> </a:t>
            </a:r>
            <a:r>
              <a:rPr lang="en-US" sz="2399" dirty="0" err="1">
                <a:solidFill>
                  <a:srgbClr val="000000"/>
                </a:solidFill>
                <a:latin typeface="Arimo"/>
                <a:ea typeface="Arimo"/>
                <a:cs typeface="Arimo"/>
                <a:sym typeface="Arimo"/>
              </a:rPr>
              <a:t>Solr</a:t>
            </a:r>
            <a:endParaRPr lang="en-US" sz="2399" dirty="0">
              <a:solidFill>
                <a:srgbClr val="000000"/>
              </a:solidFill>
              <a:latin typeface="Arimo"/>
              <a:ea typeface="Arimo"/>
              <a:cs typeface="Arimo"/>
              <a:sym typeface="Arimo"/>
            </a:endParaRPr>
          </a:p>
        </p:txBody>
      </p:sp>
      <p:sp>
        <p:nvSpPr>
          <p:cNvPr id="12" name="TextBox 12"/>
          <p:cNvSpPr txBox="1"/>
          <p:nvPr/>
        </p:nvSpPr>
        <p:spPr>
          <a:xfrm>
            <a:off x="17297400" y="9334908"/>
            <a:ext cx="588172" cy="456792"/>
          </a:xfrm>
          <a:prstGeom prst="rect">
            <a:avLst/>
          </a:prstGeom>
        </p:spPr>
        <p:txBody>
          <a:bodyPr wrap="square" lIns="0" tIns="0" rIns="0" bIns="0" rtlCol="0" anchor="t">
            <a:spAutoFit/>
          </a:bodyPr>
          <a:lstStyle/>
          <a:p>
            <a:pPr algn="ctr">
              <a:lnSpc>
                <a:spcPts val="3919"/>
              </a:lnSpc>
            </a:pPr>
            <a:r>
              <a:rPr lang="en-US" sz="2799">
                <a:solidFill>
                  <a:srgbClr val="000000"/>
                </a:solidFill>
                <a:latin typeface="Arimo"/>
                <a:ea typeface="Arimo"/>
                <a:cs typeface="Arimo"/>
                <a:sym typeface="Arimo"/>
              </a:rPr>
              <a:t>35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4523" y="2215311"/>
            <a:ext cx="16438955" cy="5856378"/>
          </a:xfrm>
          <a:custGeom>
            <a:avLst/>
            <a:gdLst/>
            <a:ahLst/>
            <a:cxnLst/>
            <a:rect l="l" t="t" r="r" b="b"/>
            <a:pathLst>
              <a:path w="16438955" h="5856378">
                <a:moveTo>
                  <a:pt x="0" y="0"/>
                </a:moveTo>
                <a:lnTo>
                  <a:pt x="16438954" y="0"/>
                </a:lnTo>
                <a:lnTo>
                  <a:pt x="16438954" y="5856378"/>
                </a:lnTo>
                <a:lnTo>
                  <a:pt x="0" y="585637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1459797"/>
            <a:chOff x="0" y="0"/>
            <a:chExt cx="24384000" cy="1946396"/>
          </a:xfrm>
        </p:grpSpPr>
        <p:grpSp>
          <p:nvGrpSpPr>
            <p:cNvPr id="4" name="Group 4"/>
            <p:cNvGrpSpPr/>
            <p:nvPr/>
          </p:nvGrpSpPr>
          <p:grpSpPr>
            <a:xfrm>
              <a:off x="0" y="0"/>
              <a:ext cx="24384000" cy="1946396"/>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Freeform 7"/>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3"/>
              <a:stretch>
                <a:fillRect/>
              </a:stretch>
            </a:blipFill>
          </p:spPr>
          <p:txBody>
            <a:bodyPr/>
            <a:lstStyle/>
            <a:p>
              <a:endParaRPr lang="en-US"/>
            </a:p>
          </p:txBody>
        </p:sp>
        <p:sp>
          <p:nvSpPr>
            <p:cNvPr id="8" name="Freeform 8"/>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GIAO DIỆN QUẢN LÝ AIRFLOW</a:t>
              </a:r>
            </a:p>
          </p:txBody>
        </p:sp>
      </p:grpSp>
      <p:sp>
        <p:nvSpPr>
          <p:cNvPr id="10" name="Freeform 10"/>
          <p:cNvSpPr/>
          <p:nvPr/>
        </p:nvSpPr>
        <p:spPr>
          <a:xfrm>
            <a:off x="15190502" y="299564"/>
            <a:ext cx="2478346" cy="860669"/>
          </a:xfrm>
          <a:custGeom>
            <a:avLst/>
            <a:gdLst/>
            <a:ahLst/>
            <a:cxnLst/>
            <a:rect l="l" t="t" r="r" b="b"/>
            <a:pathLst>
              <a:path w="2478346" h="860669">
                <a:moveTo>
                  <a:pt x="0" y="0"/>
                </a:moveTo>
                <a:lnTo>
                  <a:pt x="2478346" y="0"/>
                </a:lnTo>
                <a:lnTo>
                  <a:pt x="2478346" y="860669"/>
                </a:lnTo>
                <a:lnTo>
                  <a:pt x="0" y="860669"/>
                </a:lnTo>
                <a:lnTo>
                  <a:pt x="0" y="0"/>
                </a:lnTo>
                <a:close/>
              </a:path>
            </a:pathLst>
          </a:custGeom>
          <a:blipFill>
            <a:blip r:embed="rId5"/>
            <a:stretch>
              <a:fillRect t="-5611" b="-5611"/>
            </a:stretch>
          </a:blipFill>
        </p:spPr>
        <p:txBody>
          <a:bodyPr/>
          <a:lstStyle/>
          <a:p>
            <a:endParaRPr lang="en-US"/>
          </a:p>
        </p:txBody>
      </p:sp>
      <p:sp>
        <p:nvSpPr>
          <p:cNvPr id="11" name="TextBox 11"/>
          <p:cNvSpPr txBox="1"/>
          <p:nvPr/>
        </p:nvSpPr>
        <p:spPr>
          <a:xfrm>
            <a:off x="7176506" y="8327302"/>
            <a:ext cx="3523059" cy="415290"/>
          </a:xfrm>
          <a:prstGeom prst="rect">
            <a:avLst/>
          </a:prstGeom>
        </p:spPr>
        <p:txBody>
          <a:bodyPr lIns="0" tIns="0" rIns="0" bIns="0" rtlCol="0" anchor="t">
            <a:spAutoFit/>
          </a:bodyPr>
          <a:lstStyle/>
          <a:p>
            <a:pPr algn="ctr">
              <a:lnSpc>
                <a:spcPts val="3359"/>
              </a:lnSpc>
            </a:pPr>
            <a:r>
              <a:rPr lang="en-US" sz="2399">
                <a:solidFill>
                  <a:srgbClr val="000000"/>
                </a:solidFill>
                <a:latin typeface="Arimo"/>
                <a:ea typeface="Arimo"/>
                <a:cs typeface="Arimo"/>
                <a:sym typeface="Arimo"/>
              </a:rPr>
              <a:t>Hình 29. Giao diện Airflow</a:t>
            </a:r>
          </a:p>
        </p:txBody>
      </p:sp>
      <p:sp>
        <p:nvSpPr>
          <p:cNvPr id="12" name="TextBox 12"/>
          <p:cNvSpPr txBox="1"/>
          <p:nvPr/>
        </p:nvSpPr>
        <p:spPr>
          <a:xfrm>
            <a:off x="17363478" y="9305987"/>
            <a:ext cx="522094"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36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93726" y="278141"/>
            <a:ext cx="703613" cy="903516"/>
          </a:xfrm>
          <a:custGeom>
            <a:avLst/>
            <a:gdLst/>
            <a:ahLst/>
            <a:cxnLst/>
            <a:rect l="l" t="t" r="r" b="b"/>
            <a:pathLst>
              <a:path w="703613" h="903516">
                <a:moveTo>
                  <a:pt x="0" y="0"/>
                </a:moveTo>
                <a:lnTo>
                  <a:pt x="703613" y="0"/>
                </a:lnTo>
                <a:lnTo>
                  <a:pt x="703613" y="903516"/>
                </a:lnTo>
                <a:lnTo>
                  <a:pt x="0" y="903516"/>
                </a:lnTo>
                <a:lnTo>
                  <a:pt x="0" y="0"/>
                </a:lnTo>
                <a:close/>
              </a:path>
            </a:pathLst>
          </a:custGeom>
          <a:blipFill>
            <a:blip r:embed="rId2"/>
            <a:stretch>
              <a:fillRect/>
            </a:stretch>
          </a:blipFill>
        </p:spPr>
        <p:txBody>
          <a:bodyPr/>
          <a:lstStyle/>
          <a:p>
            <a:endParaRPr lang="en-US"/>
          </a:p>
        </p:txBody>
      </p:sp>
      <p:sp>
        <p:nvSpPr>
          <p:cNvPr id="3" name="Freeform 3"/>
          <p:cNvSpPr/>
          <p:nvPr/>
        </p:nvSpPr>
        <p:spPr>
          <a:xfrm>
            <a:off x="1692930" y="278141"/>
            <a:ext cx="1103531" cy="903516"/>
          </a:xfrm>
          <a:custGeom>
            <a:avLst/>
            <a:gdLst/>
            <a:ahLst/>
            <a:cxnLst/>
            <a:rect l="l" t="t" r="r" b="b"/>
            <a:pathLst>
              <a:path w="1103531" h="903516">
                <a:moveTo>
                  <a:pt x="0" y="0"/>
                </a:moveTo>
                <a:lnTo>
                  <a:pt x="1103531" y="0"/>
                </a:lnTo>
                <a:lnTo>
                  <a:pt x="1103531" y="903516"/>
                </a:lnTo>
                <a:lnTo>
                  <a:pt x="0" y="90351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0" y="4413601"/>
            <a:ext cx="18288000" cy="1459797"/>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solidFill>
              <a:srgbClr val="FFFFFF"/>
            </a:soli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TextBox 7"/>
          <p:cNvSpPr txBox="1"/>
          <p:nvPr/>
        </p:nvSpPr>
        <p:spPr>
          <a:xfrm>
            <a:off x="0" y="4766594"/>
            <a:ext cx="18288000" cy="711200"/>
          </a:xfrm>
          <a:prstGeom prst="rect">
            <a:avLst/>
          </a:prstGeom>
        </p:spPr>
        <p:txBody>
          <a:bodyPr lIns="0" tIns="0" rIns="0" bIns="0" rtlCol="0" anchor="t">
            <a:spAutoFit/>
          </a:bodyPr>
          <a:lstStyle/>
          <a:p>
            <a:pPr algn="ctr">
              <a:lnSpc>
                <a:spcPts val="5500"/>
              </a:lnSpc>
            </a:pPr>
            <a:r>
              <a:rPr lang="en-US" sz="5000" spc="370">
                <a:solidFill>
                  <a:srgbClr val="000000"/>
                </a:solidFill>
                <a:latin typeface="Paytone One"/>
                <a:ea typeface="Paytone One"/>
                <a:cs typeface="Paytone One"/>
                <a:sym typeface="Paytone One"/>
              </a:rPr>
              <a:t>KẾT LUẬN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KẾT LUẬN</a:t>
              </a:r>
            </a:p>
          </p:txBody>
        </p:sp>
      </p:grpSp>
      <p:grpSp>
        <p:nvGrpSpPr>
          <p:cNvPr id="9" name="Group 9"/>
          <p:cNvGrpSpPr/>
          <p:nvPr/>
        </p:nvGrpSpPr>
        <p:grpSpPr>
          <a:xfrm>
            <a:off x="406876" y="1722124"/>
            <a:ext cx="4718463" cy="775047"/>
            <a:chOff x="0" y="0"/>
            <a:chExt cx="6291284" cy="1033396"/>
          </a:xfrm>
        </p:grpSpPr>
        <p:grpSp>
          <p:nvGrpSpPr>
            <p:cNvPr id="10" name="Group 10"/>
            <p:cNvGrpSpPr/>
            <p:nvPr/>
          </p:nvGrpSpPr>
          <p:grpSpPr>
            <a:xfrm>
              <a:off x="0" y="0"/>
              <a:ext cx="6291284" cy="1033396"/>
              <a:chOff x="0" y="0"/>
              <a:chExt cx="1242658" cy="204117"/>
            </a:xfrm>
          </p:grpSpPr>
          <p:sp>
            <p:nvSpPr>
              <p:cNvPr id="11" name="Freeform 11"/>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2" name="TextBox 12"/>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13" name="TextBox 13"/>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Kết quả đạt được  </a:t>
              </a:r>
            </a:p>
          </p:txBody>
        </p:sp>
      </p:grpSp>
      <p:sp>
        <p:nvSpPr>
          <p:cNvPr id="14" name="TextBox 14"/>
          <p:cNvSpPr txBox="1"/>
          <p:nvPr/>
        </p:nvSpPr>
        <p:spPr>
          <a:xfrm>
            <a:off x="406876" y="2730041"/>
            <a:ext cx="16052324" cy="6025689"/>
          </a:xfrm>
          <a:prstGeom prst="rect">
            <a:avLst/>
          </a:prstGeom>
        </p:spPr>
        <p:txBody>
          <a:bodyPr wrap="square" lIns="0" tIns="0" rIns="0" bIns="0" rtlCol="0" anchor="t">
            <a:spAutoFit/>
          </a:bodyPr>
          <a:lstStyle/>
          <a:p>
            <a:pPr marL="863599" lvl="1" indent="-431800" algn="just">
              <a:lnSpc>
                <a:spcPts val="7999"/>
              </a:lnSpc>
              <a:buFont typeface="Arial"/>
              <a:buChar char="•"/>
            </a:pPr>
            <a:r>
              <a:rPr lang="en-US" sz="3999" dirty="0">
                <a:solidFill>
                  <a:srgbClr val="000000"/>
                </a:solidFill>
                <a:latin typeface="Cabin"/>
                <a:ea typeface="Cabin"/>
                <a:cs typeface="Cabin"/>
                <a:sym typeface="Cabin"/>
              </a:rPr>
              <a:t>Cài </a:t>
            </a:r>
            <a:r>
              <a:rPr lang="en-US" sz="3999" dirty="0" err="1">
                <a:solidFill>
                  <a:srgbClr val="000000"/>
                </a:solidFill>
                <a:latin typeface="Cabin"/>
                <a:ea typeface="Cabin"/>
                <a:cs typeface="Cabin"/>
                <a:sym typeface="Cabin"/>
              </a:rPr>
              <a:t>đặt</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cấu</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hình</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và</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tùy</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chỉnh</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giao</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diện</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DSpace</a:t>
            </a:r>
            <a:r>
              <a:rPr lang="en-US" sz="3999" dirty="0">
                <a:solidFill>
                  <a:srgbClr val="000000"/>
                </a:solidFill>
                <a:latin typeface="Cabin"/>
                <a:ea typeface="Cabin"/>
                <a:cs typeface="Cabin"/>
                <a:sym typeface="Cabin"/>
              </a:rPr>
              <a:t>, Koha, </a:t>
            </a:r>
            <a:r>
              <a:rPr lang="en-US" sz="3999" dirty="0" err="1">
                <a:solidFill>
                  <a:srgbClr val="000000"/>
                </a:solidFill>
                <a:latin typeface="Cabin"/>
                <a:ea typeface="Cabin"/>
                <a:cs typeface="Cabin"/>
                <a:sym typeface="Cabin"/>
              </a:rPr>
              <a:t>Vufind</a:t>
            </a:r>
            <a:r>
              <a:rPr lang="en-US" sz="3999" dirty="0">
                <a:solidFill>
                  <a:srgbClr val="000000"/>
                </a:solidFill>
                <a:latin typeface="Cabin"/>
                <a:ea typeface="Cabin"/>
                <a:cs typeface="Cabin"/>
                <a:sym typeface="Cabin"/>
              </a:rPr>
              <a:t>.</a:t>
            </a:r>
          </a:p>
          <a:p>
            <a:pPr marL="863599" lvl="1" indent="-431800" algn="just">
              <a:lnSpc>
                <a:spcPts val="7999"/>
              </a:lnSpc>
              <a:buFont typeface="Arial"/>
              <a:buChar char="•"/>
            </a:pPr>
            <a:r>
              <a:rPr lang="en-US" sz="3999" dirty="0" err="1">
                <a:solidFill>
                  <a:srgbClr val="000000"/>
                </a:solidFill>
                <a:latin typeface="Cabin"/>
                <a:ea typeface="Cabin"/>
                <a:cs typeface="Cabin"/>
                <a:sym typeface="Cabin"/>
              </a:rPr>
              <a:t>Xây</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dựng</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kho</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dữ</a:t>
            </a:r>
            <a:r>
              <a:rPr lang="en-US" sz="3999" dirty="0">
                <a:solidFill>
                  <a:srgbClr val="000000"/>
                </a:solidFill>
                <a:latin typeface="Cabin"/>
                <a:ea typeface="Cabin"/>
                <a:cs typeface="Cabin"/>
                <a:sym typeface="Cabin"/>
              </a:rPr>
              <a:t> liệu </a:t>
            </a:r>
            <a:r>
              <a:rPr lang="en-US" sz="3999" dirty="0" err="1">
                <a:solidFill>
                  <a:srgbClr val="000000"/>
                </a:solidFill>
                <a:latin typeface="Cabin"/>
                <a:ea typeface="Cabin"/>
                <a:cs typeface="Cabin"/>
                <a:sym typeface="Cabin"/>
              </a:rPr>
              <a:t>hỗ</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trợ</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phân</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tích</a:t>
            </a:r>
            <a:r>
              <a:rPr lang="en-US" sz="3999" dirty="0">
                <a:solidFill>
                  <a:srgbClr val="000000"/>
                </a:solidFill>
                <a:latin typeface="Cabin"/>
                <a:ea typeface="Cabin"/>
                <a:cs typeface="Cabin"/>
                <a:sym typeface="Cabin"/>
              </a:rPr>
              <a:t> xu </a:t>
            </a:r>
            <a:r>
              <a:rPr lang="en-US" sz="3999" dirty="0" err="1">
                <a:solidFill>
                  <a:srgbClr val="000000"/>
                </a:solidFill>
                <a:latin typeface="Cabin"/>
                <a:ea typeface="Cabin"/>
                <a:cs typeface="Cabin"/>
                <a:sym typeface="Cabin"/>
              </a:rPr>
              <a:t>hướng</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và</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báo</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cáo</a:t>
            </a:r>
            <a:r>
              <a:rPr lang="en-US" sz="3999" dirty="0">
                <a:solidFill>
                  <a:srgbClr val="000000"/>
                </a:solidFill>
                <a:latin typeface="Cabin"/>
                <a:ea typeface="Cabin"/>
                <a:cs typeface="Cabin"/>
                <a:sym typeface="Cabin"/>
              </a:rPr>
              <a:t>.</a:t>
            </a:r>
          </a:p>
          <a:p>
            <a:pPr marL="863599" lvl="1" indent="-431800" algn="just">
              <a:lnSpc>
                <a:spcPts val="7999"/>
              </a:lnSpc>
              <a:buFont typeface="Arial"/>
              <a:buChar char="•"/>
            </a:pPr>
            <a:r>
              <a:rPr lang="en-US" sz="3999" dirty="0" err="1">
                <a:solidFill>
                  <a:srgbClr val="000000"/>
                </a:solidFill>
                <a:latin typeface="Cabin"/>
                <a:ea typeface="Cabin"/>
                <a:cs typeface="Cabin"/>
                <a:sym typeface="Cabin"/>
              </a:rPr>
              <a:t>Phân</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tích</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dữ</a:t>
            </a:r>
            <a:r>
              <a:rPr lang="en-US" sz="3999" dirty="0">
                <a:solidFill>
                  <a:srgbClr val="000000"/>
                </a:solidFill>
                <a:latin typeface="Cabin"/>
                <a:ea typeface="Cabin"/>
                <a:cs typeface="Cabin"/>
                <a:sym typeface="Cabin"/>
              </a:rPr>
              <a:t> liệu </a:t>
            </a:r>
            <a:r>
              <a:rPr lang="en-US" sz="3999" dirty="0" err="1">
                <a:solidFill>
                  <a:srgbClr val="000000"/>
                </a:solidFill>
                <a:latin typeface="Cabin"/>
                <a:ea typeface="Cabin"/>
                <a:cs typeface="Cabin"/>
                <a:sym typeface="Cabin"/>
              </a:rPr>
              <a:t>bằng</a:t>
            </a:r>
            <a:r>
              <a:rPr lang="en-US" sz="3999" dirty="0">
                <a:solidFill>
                  <a:srgbClr val="000000"/>
                </a:solidFill>
                <a:latin typeface="Cabin"/>
                <a:ea typeface="Cabin"/>
                <a:cs typeface="Cabin"/>
                <a:sym typeface="Cabin"/>
              </a:rPr>
              <a:t> SSAS </a:t>
            </a:r>
            <a:r>
              <a:rPr lang="en-US" sz="3999" dirty="0" err="1">
                <a:solidFill>
                  <a:srgbClr val="000000"/>
                </a:solidFill>
                <a:latin typeface="Cabin"/>
                <a:ea typeface="Cabin"/>
                <a:cs typeface="Cabin"/>
                <a:sym typeface="Cabin"/>
              </a:rPr>
              <a:t>và</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xây</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dựng</a:t>
            </a:r>
            <a:r>
              <a:rPr lang="en-US" sz="3999" dirty="0">
                <a:solidFill>
                  <a:srgbClr val="000000"/>
                </a:solidFill>
                <a:latin typeface="Cabin"/>
                <a:ea typeface="Cabin"/>
                <a:cs typeface="Cabin"/>
                <a:sym typeface="Cabin"/>
              </a:rPr>
              <a:t> dashboard </a:t>
            </a:r>
            <a:r>
              <a:rPr lang="en-US" sz="3999" dirty="0" err="1">
                <a:solidFill>
                  <a:srgbClr val="000000"/>
                </a:solidFill>
                <a:latin typeface="Cabin"/>
                <a:ea typeface="Cabin"/>
                <a:cs typeface="Cabin"/>
                <a:sym typeface="Cabin"/>
              </a:rPr>
              <a:t>với</a:t>
            </a:r>
            <a:r>
              <a:rPr lang="en-US" sz="3999" dirty="0">
                <a:solidFill>
                  <a:srgbClr val="000000"/>
                </a:solidFill>
                <a:latin typeface="Cabin"/>
                <a:ea typeface="Cabin"/>
                <a:cs typeface="Cabin"/>
                <a:sym typeface="Cabin"/>
              </a:rPr>
              <a:t> Power BI.</a:t>
            </a:r>
          </a:p>
          <a:p>
            <a:pPr marL="863599" lvl="1" indent="-431800" algn="just">
              <a:lnSpc>
                <a:spcPts val="7999"/>
              </a:lnSpc>
              <a:buFont typeface="Arial"/>
              <a:buChar char="•"/>
            </a:pPr>
            <a:r>
              <a:rPr lang="en-US" sz="3999" dirty="0" err="1">
                <a:solidFill>
                  <a:srgbClr val="000000"/>
                </a:solidFill>
                <a:latin typeface="Cabin"/>
                <a:ea typeface="Cabin"/>
                <a:cs typeface="Cabin"/>
                <a:sym typeface="Cabin"/>
              </a:rPr>
              <a:t>Triển</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khai</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hệ</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thống</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gợi</a:t>
            </a:r>
            <a:r>
              <a:rPr lang="en-US" sz="3999" dirty="0">
                <a:solidFill>
                  <a:srgbClr val="000000"/>
                </a:solidFill>
                <a:latin typeface="Cabin"/>
                <a:ea typeface="Cabin"/>
                <a:cs typeface="Cabin"/>
                <a:sym typeface="Cabin"/>
              </a:rPr>
              <a:t> ý </a:t>
            </a:r>
            <a:r>
              <a:rPr lang="en-US" sz="3999" dirty="0" err="1">
                <a:solidFill>
                  <a:srgbClr val="000000"/>
                </a:solidFill>
                <a:latin typeface="Cabin"/>
                <a:ea typeface="Cabin"/>
                <a:cs typeface="Cabin"/>
                <a:sym typeface="Cabin"/>
              </a:rPr>
              <a:t>sách</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thông</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minh</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trên</a:t>
            </a:r>
            <a:r>
              <a:rPr lang="en-US" sz="3999" dirty="0">
                <a:solidFill>
                  <a:srgbClr val="000000"/>
                </a:solidFill>
                <a:latin typeface="Cabin"/>
                <a:ea typeface="Cabin"/>
                <a:cs typeface="Cabin"/>
                <a:sym typeface="Cabin"/>
              </a:rPr>
              <a:t> Koha (SBERT + KNN).</a:t>
            </a:r>
          </a:p>
          <a:p>
            <a:pPr marL="863599" lvl="1" indent="-431800" algn="just">
              <a:lnSpc>
                <a:spcPts val="7999"/>
              </a:lnSpc>
              <a:buFont typeface="Arial"/>
              <a:buChar char="•"/>
            </a:pPr>
            <a:r>
              <a:rPr lang="en-US" sz="3999" dirty="0" err="1">
                <a:solidFill>
                  <a:srgbClr val="000000"/>
                </a:solidFill>
                <a:latin typeface="Cabin"/>
                <a:ea typeface="Cabin"/>
                <a:cs typeface="Cabin"/>
                <a:sym typeface="Cabin"/>
              </a:rPr>
              <a:t>Tự</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động</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hóa</a:t>
            </a:r>
            <a:r>
              <a:rPr lang="en-US" sz="3999" dirty="0">
                <a:solidFill>
                  <a:srgbClr val="000000"/>
                </a:solidFill>
                <a:latin typeface="Cabin"/>
                <a:ea typeface="Cabin"/>
                <a:cs typeface="Cabin"/>
                <a:sym typeface="Cabin"/>
              </a:rPr>
              <a:t> ETL &amp; workflow </a:t>
            </a:r>
            <a:r>
              <a:rPr lang="en-US" sz="3999" dirty="0" err="1">
                <a:solidFill>
                  <a:srgbClr val="000000"/>
                </a:solidFill>
                <a:latin typeface="Cabin"/>
                <a:ea typeface="Cabin"/>
                <a:cs typeface="Cabin"/>
                <a:sym typeface="Cabin"/>
              </a:rPr>
              <a:t>bằng</a:t>
            </a:r>
            <a:r>
              <a:rPr lang="en-US" sz="3999" dirty="0">
                <a:solidFill>
                  <a:srgbClr val="000000"/>
                </a:solidFill>
                <a:latin typeface="Cabin"/>
                <a:ea typeface="Cabin"/>
                <a:cs typeface="Cabin"/>
                <a:sym typeface="Cabin"/>
              </a:rPr>
              <a:t> Apache Airflow, </a:t>
            </a:r>
            <a:r>
              <a:rPr lang="en-US" sz="3999" dirty="0" err="1">
                <a:solidFill>
                  <a:srgbClr val="000000"/>
                </a:solidFill>
                <a:latin typeface="Cabin"/>
                <a:ea typeface="Cabin"/>
                <a:cs typeface="Cabin"/>
                <a:sym typeface="Cabin"/>
              </a:rPr>
              <a:t>tối</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ưu</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hiệu</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suất</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tìm</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kiếm</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với</a:t>
            </a:r>
            <a:r>
              <a:rPr lang="en-US" sz="3999" dirty="0">
                <a:solidFill>
                  <a:srgbClr val="000000"/>
                </a:solidFill>
                <a:latin typeface="Cabin"/>
                <a:ea typeface="Cabin"/>
                <a:cs typeface="Cabin"/>
                <a:sym typeface="Cabin"/>
              </a:rPr>
              <a:t> </a:t>
            </a:r>
            <a:r>
              <a:rPr lang="en-US" sz="3999" dirty="0" err="1">
                <a:solidFill>
                  <a:srgbClr val="000000"/>
                </a:solidFill>
                <a:latin typeface="Cabin"/>
                <a:ea typeface="Cabin"/>
                <a:cs typeface="Cabin"/>
                <a:sym typeface="Cabin"/>
              </a:rPr>
              <a:t>Solr</a:t>
            </a:r>
            <a:r>
              <a:rPr lang="en-US" sz="3999" dirty="0">
                <a:solidFill>
                  <a:srgbClr val="000000"/>
                </a:solidFill>
                <a:latin typeface="Cabin"/>
                <a:ea typeface="Cabin"/>
                <a:cs typeface="Cabin"/>
                <a:sym typeface="Cabin"/>
              </a:rPr>
              <a:t>.</a:t>
            </a:r>
          </a:p>
        </p:txBody>
      </p:sp>
      <p:sp>
        <p:nvSpPr>
          <p:cNvPr id="15" name="TextBox 15"/>
          <p:cNvSpPr txBox="1"/>
          <p:nvPr/>
        </p:nvSpPr>
        <p:spPr>
          <a:xfrm>
            <a:off x="17373600" y="9305987"/>
            <a:ext cx="511972" cy="456792"/>
          </a:xfrm>
          <a:prstGeom prst="rect">
            <a:avLst/>
          </a:prstGeom>
        </p:spPr>
        <p:txBody>
          <a:bodyPr wrap="square" lIns="0" tIns="0" rIns="0" bIns="0" rtlCol="0" anchor="t">
            <a:spAutoFit/>
          </a:bodyPr>
          <a:lstStyle/>
          <a:p>
            <a:pPr algn="ctr">
              <a:lnSpc>
                <a:spcPts val="3919"/>
              </a:lnSpc>
            </a:pPr>
            <a:r>
              <a:rPr lang="en-US" sz="2799">
                <a:solidFill>
                  <a:srgbClr val="000000"/>
                </a:solidFill>
                <a:latin typeface="Arimo"/>
                <a:ea typeface="Arimo"/>
                <a:cs typeface="Arimo"/>
                <a:sym typeface="Arimo"/>
              </a:rPr>
              <a:t>37</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KẾT LUẬN</a:t>
              </a:r>
            </a:p>
          </p:txBody>
        </p:sp>
      </p:grpSp>
      <p:sp>
        <p:nvSpPr>
          <p:cNvPr id="9" name="TextBox 9"/>
          <p:cNvSpPr txBox="1"/>
          <p:nvPr/>
        </p:nvSpPr>
        <p:spPr>
          <a:xfrm>
            <a:off x="361027" y="2748101"/>
            <a:ext cx="16098013" cy="3979545"/>
          </a:xfrm>
          <a:prstGeom prst="rect">
            <a:avLst/>
          </a:prstGeom>
        </p:spPr>
        <p:txBody>
          <a:bodyPr lIns="0" tIns="0" rIns="0" bIns="0" rtlCol="0" anchor="t">
            <a:spAutoFit/>
          </a:bodyPr>
          <a:lstStyle/>
          <a:p>
            <a:pPr marL="863599" lvl="1" indent="-431800" algn="just">
              <a:lnSpc>
                <a:spcPts val="8039"/>
              </a:lnSpc>
              <a:buFont typeface="Arial"/>
              <a:buChar char="•"/>
            </a:pPr>
            <a:r>
              <a:rPr lang="en-US" sz="3999">
                <a:solidFill>
                  <a:srgbClr val="000000"/>
                </a:solidFill>
                <a:latin typeface="Cabin"/>
                <a:ea typeface="Cabin"/>
                <a:cs typeface="Cabin"/>
                <a:sym typeface="Cabin"/>
              </a:rPr>
              <a:t>Chưa áp dụng scale-out và load balancing, nên khi khối lượng ETL hoặc request tăng cao dễ dẫn đến độ trễ của Airflow và API.</a:t>
            </a:r>
          </a:p>
          <a:p>
            <a:pPr marL="863599" lvl="1" indent="-431800" algn="just">
              <a:lnSpc>
                <a:spcPts val="8039"/>
              </a:lnSpc>
              <a:buFont typeface="Arial"/>
              <a:buChar char="•"/>
            </a:pPr>
            <a:r>
              <a:rPr lang="en-US" sz="3999">
                <a:solidFill>
                  <a:srgbClr val="000000"/>
                </a:solidFill>
                <a:latin typeface="Cabin"/>
                <a:ea typeface="Cabin"/>
                <a:cs typeface="Cabin"/>
                <a:sym typeface="Cabin"/>
              </a:rPr>
              <a:t>Thiếu metadata bổ sung và ảnh bìa khiến giao diện tìm kiếm và gợi ý kém trực quan, giảm trải nghiệm người dùng.</a:t>
            </a:r>
          </a:p>
        </p:txBody>
      </p:sp>
      <p:grpSp>
        <p:nvGrpSpPr>
          <p:cNvPr id="10" name="Group 10"/>
          <p:cNvGrpSpPr/>
          <p:nvPr/>
        </p:nvGrpSpPr>
        <p:grpSpPr>
          <a:xfrm>
            <a:off x="177954" y="1692559"/>
            <a:ext cx="4718463" cy="775053"/>
            <a:chOff x="0" y="0"/>
            <a:chExt cx="6291284" cy="1033404"/>
          </a:xfrm>
        </p:grpSpPr>
        <p:grpSp>
          <p:nvGrpSpPr>
            <p:cNvPr id="11" name="Group 11"/>
            <p:cNvGrpSpPr/>
            <p:nvPr/>
          </p:nvGrpSpPr>
          <p:grpSpPr>
            <a:xfrm>
              <a:off x="0" y="0"/>
              <a:ext cx="6291284" cy="1033404"/>
              <a:chOff x="0" y="0"/>
              <a:chExt cx="1242723" cy="204129"/>
            </a:xfrm>
          </p:grpSpPr>
          <p:sp>
            <p:nvSpPr>
              <p:cNvPr id="12" name="Freeform 12"/>
              <p:cNvSpPr/>
              <p:nvPr/>
            </p:nvSpPr>
            <p:spPr>
              <a:xfrm>
                <a:off x="0" y="0"/>
                <a:ext cx="1242723" cy="204129"/>
              </a:xfrm>
              <a:custGeom>
                <a:avLst/>
                <a:gdLst/>
                <a:ahLst/>
                <a:cxnLst/>
                <a:rect l="l" t="t" r="r" b="b"/>
                <a:pathLst>
                  <a:path w="1242723" h="204129">
                    <a:moveTo>
                      <a:pt x="0" y="0"/>
                    </a:moveTo>
                    <a:lnTo>
                      <a:pt x="1242723" y="0"/>
                    </a:lnTo>
                    <a:lnTo>
                      <a:pt x="1242723" y="204129"/>
                    </a:lnTo>
                    <a:lnTo>
                      <a:pt x="0" y="204129"/>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3" name="TextBox 13"/>
              <p:cNvSpPr txBox="1"/>
              <p:nvPr/>
            </p:nvSpPr>
            <p:spPr>
              <a:xfrm>
                <a:off x="0" y="-57150"/>
                <a:ext cx="1242723" cy="261279"/>
              </a:xfrm>
              <a:prstGeom prst="rect">
                <a:avLst/>
              </a:prstGeom>
            </p:spPr>
            <p:txBody>
              <a:bodyPr lIns="50800" tIns="50800" rIns="50800" bIns="50800" rtlCol="0" anchor="ctr"/>
              <a:lstStyle/>
              <a:p>
                <a:pPr algn="ctr">
                  <a:lnSpc>
                    <a:spcPts val="1932"/>
                  </a:lnSpc>
                </a:pPr>
                <a:endParaRPr/>
              </a:p>
            </p:txBody>
          </p:sp>
        </p:grpSp>
        <p:sp>
          <p:nvSpPr>
            <p:cNvPr id="14" name="TextBox 14"/>
            <p:cNvSpPr txBox="1"/>
            <p:nvPr/>
          </p:nvSpPr>
          <p:spPr>
            <a:xfrm>
              <a:off x="0" y="-113006"/>
              <a:ext cx="6291284" cy="983191"/>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Hạn chế</a:t>
              </a:r>
            </a:p>
          </p:txBody>
        </p:sp>
      </p:grpSp>
      <p:sp>
        <p:nvSpPr>
          <p:cNvPr id="15" name="TextBox 15"/>
          <p:cNvSpPr txBox="1"/>
          <p:nvPr/>
        </p:nvSpPr>
        <p:spPr>
          <a:xfrm>
            <a:off x="17145000" y="9305987"/>
            <a:ext cx="7405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38</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KẾT LUẬN</a:t>
              </a:r>
            </a:p>
          </p:txBody>
        </p:sp>
      </p:grpSp>
      <p:grpSp>
        <p:nvGrpSpPr>
          <p:cNvPr id="9" name="Group 9"/>
          <p:cNvGrpSpPr/>
          <p:nvPr/>
        </p:nvGrpSpPr>
        <p:grpSpPr>
          <a:xfrm>
            <a:off x="245926" y="1676252"/>
            <a:ext cx="4718463" cy="775047"/>
            <a:chOff x="0" y="0"/>
            <a:chExt cx="6291284" cy="1033396"/>
          </a:xfrm>
        </p:grpSpPr>
        <p:grpSp>
          <p:nvGrpSpPr>
            <p:cNvPr id="10" name="Group 10"/>
            <p:cNvGrpSpPr/>
            <p:nvPr/>
          </p:nvGrpSpPr>
          <p:grpSpPr>
            <a:xfrm>
              <a:off x="0" y="0"/>
              <a:ext cx="6291284" cy="1033396"/>
              <a:chOff x="0" y="0"/>
              <a:chExt cx="1242658" cy="204117"/>
            </a:xfrm>
          </p:grpSpPr>
          <p:sp>
            <p:nvSpPr>
              <p:cNvPr id="11" name="Freeform 11"/>
              <p:cNvSpPr/>
              <p:nvPr/>
            </p:nvSpPr>
            <p:spPr>
              <a:xfrm>
                <a:off x="0" y="0"/>
                <a:ext cx="1242658" cy="204117"/>
              </a:xfrm>
              <a:custGeom>
                <a:avLst/>
                <a:gdLst/>
                <a:ahLst/>
                <a:cxnLst/>
                <a:rect l="l" t="t" r="r" b="b"/>
                <a:pathLst>
                  <a:path w="1242658" h="204117">
                    <a:moveTo>
                      <a:pt x="0" y="0"/>
                    </a:moveTo>
                    <a:lnTo>
                      <a:pt x="1242658" y="0"/>
                    </a:lnTo>
                    <a:lnTo>
                      <a:pt x="1242658" y="204117"/>
                    </a:lnTo>
                    <a:lnTo>
                      <a:pt x="0" y="204117"/>
                    </a:lnTo>
                    <a:close/>
                  </a:path>
                </a:pathLst>
              </a:custGeom>
              <a:gradFill rotWithShape="1">
                <a:gsLst>
                  <a:gs pos="0">
                    <a:srgbClr val="5DE0E6">
                      <a:alpha val="50000"/>
                    </a:srgbClr>
                  </a:gs>
                  <a:gs pos="100000">
                    <a:srgbClr val="004AAD">
                      <a:alpha val="50000"/>
                    </a:srgbClr>
                  </a:gs>
                </a:gsLst>
                <a:lin ang="0"/>
              </a:gradFill>
            </p:spPr>
            <p:txBody>
              <a:bodyPr/>
              <a:lstStyle/>
              <a:p>
                <a:endParaRPr lang="en-US"/>
              </a:p>
            </p:txBody>
          </p:sp>
          <p:sp>
            <p:nvSpPr>
              <p:cNvPr id="12" name="TextBox 12"/>
              <p:cNvSpPr txBox="1"/>
              <p:nvPr/>
            </p:nvSpPr>
            <p:spPr>
              <a:xfrm>
                <a:off x="0" y="-57150"/>
                <a:ext cx="1242658" cy="261267"/>
              </a:xfrm>
              <a:prstGeom prst="rect">
                <a:avLst/>
              </a:prstGeom>
            </p:spPr>
            <p:txBody>
              <a:bodyPr lIns="50800" tIns="50800" rIns="50800" bIns="50800" rtlCol="0" anchor="ctr"/>
              <a:lstStyle/>
              <a:p>
                <a:pPr algn="ctr">
                  <a:lnSpc>
                    <a:spcPts val="1932"/>
                  </a:lnSpc>
                </a:pPr>
                <a:endParaRPr/>
              </a:p>
            </p:txBody>
          </p:sp>
        </p:grpSp>
        <p:sp>
          <p:nvSpPr>
            <p:cNvPr id="13" name="TextBox 13"/>
            <p:cNvSpPr txBox="1"/>
            <p:nvPr/>
          </p:nvSpPr>
          <p:spPr>
            <a:xfrm>
              <a:off x="0" y="-112998"/>
              <a:ext cx="6291284" cy="983167"/>
            </a:xfrm>
            <a:prstGeom prst="rect">
              <a:avLst/>
            </a:prstGeom>
          </p:spPr>
          <p:txBody>
            <a:bodyPr lIns="0" tIns="0" rIns="0" bIns="0" rtlCol="0" anchor="t">
              <a:spAutoFit/>
            </a:bodyPr>
            <a:lstStyle/>
            <a:p>
              <a:pPr algn="ctr">
                <a:lnSpc>
                  <a:spcPts val="7000"/>
                </a:lnSpc>
              </a:pPr>
              <a:r>
                <a:rPr lang="en-US" sz="3500">
                  <a:solidFill>
                    <a:srgbClr val="000000"/>
                  </a:solidFill>
                  <a:latin typeface="Paytone One"/>
                  <a:ea typeface="Paytone One"/>
                  <a:cs typeface="Paytone One"/>
                  <a:sym typeface="Paytone One"/>
                </a:rPr>
                <a:t>Hướng phát triển</a:t>
              </a:r>
            </a:p>
          </p:txBody>
        </p:sp>
      </p:grpSp>
      <p:sp>
        <p:nvSpPr>
          <p:cNvPr id="14" name="TextBox 14"/>
          <p:cNvSpPr txBox="1"/>
          <p:nvPr/>
        </p:nvSpPr>
        <p:spPr>
          <a:xfrm>
            <a:off x="685800" y="2717770"/>
            <a:ext cx="16897546" cy="6155531"/>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vi-VN" sz="4000" dirty="0">
                <a:latin typeface="Cabin" panose="020B0604020202020204" charset="0"/>
              </a:rPr>
              <a:t>Kết hợp phương pháp hybrid, mở rộng tính năng sang VuFind và DSpace.</a:t>
            </a:r>
          </a:p>
          <a:p>
            <a:pPr marL="571500" indent="-571500">
              <a:lnSpc>
                <a:spcPct val="150000"/>
              </a:lnSpc>
              <a:buFont typeface="Arial" panose="020B0604020202020204" pitchFamily="34" charset="0"/>
              <a:buChar char="•"/>
            </a:pPr>
            <a:r>
              <a:rPr lang="vi-VN" sz="4000" dirty="0">
                <a:latin typeface="Cabin" panose="020B0604020202020204" charset="0"/>
              </a:rPr>
              <a:t>Triển khai đồng thời với hệ thống Thư viện ĐH SPKT TP.HCM.</a:t>
            </a:r>
          </a:p>
          <a:p>
            <a:pPr marL="571500" indent="-571500">
              <a:lnSpc>
                <a:spcPct val="150000"/>
              </a:lnSpc>
              <a:buFont typeface="Arial" panose="020B0604020202020204" pitchFamily="34" charset="0"/>
              <a:buChar char="•"/>
            </a:pPr>
            <a:r>
              <a:rPr lang="vi-VN" sz="4000" dirty="0">
                <a:latin typeface="Cabin" panose="020B0604020202020204" charset="0"/>
              </a:rPr>
              <a:t>Thu thập phản hồi từ thủ thư, giảng viên, sinh viên.</a:t>
            </a:r>
          </a:p>
          <a:p>
            <a:pPr marL="571500" indent="-571500">
              <a:lnSpc>
                <a:spcPct val="150000"/>
              </a:lnSpc>
              <a:buFont typeface="Arial" panose="020B0604020202020204" pitchFamily="34" charset="0"/>
              <a:buChar char="•"/>
            </a:pPr>
            <a:r>
              <a:rPr lang="vi-VN" sz="4000" dirty="0">
                <a:latin typeface="Cabin" panose="020B0604020202020204" charset="0"/>
              </a:rPr>
              <a:t>Tăng cường thu thập dữ liệu phong phú hành vi người dùng, metadata, ảnh bìa để đa dạng hóa ngữ cảnh, tăng trải nghiệm người dùng và tối ưu chất lượng đề xuất.</a:t>
            </a:r>
          </a:p>
          <a:p>
            <a:pPr marL="285750" indent="-285750">
              <a:buFont typeface="Arial" panose="020B0604020202020204" pitchFamily="34" charset="0"/>
              <a:buChar char="•"/>
            </a:pPr>
            <a:endParaRPr lang="vi-VN" sz="4000" dirty="0"/>
          </a:p>
        </p:txBody>
      </p:sp>
      <p:sp>
        <p:nvSpPr>
          <p:cNvPr id="15" name="TextBox 15"/>
          <p:cNvSpPr txBox="1"/>
          <p:nvPr/>
        </p:nvSpPr>
        <p:spPr>
          <a:xfrm>
            <a:off x="17221200" y="9305987"/>
            <a:ext cx="6643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39</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459797"/>
            <a:chOff x="0" y="0"/>
            <a:chExt cx="24384000" cy="1946396"/>
          </a:xfrm>
        </p:grpSpPr>
        <p:grpSp>
          <p:nvGrpSpPr>
            <p:cNvPr id="3" name="Group 3"/>
            <p:cNvGrpSpPr/>
            <p:nvPr/>
          </p:nvGrpSpPr>
          <p:grpSpPr>
            <a:xfrm>
              <a:off x="0" y="0"/>
              <a:ext cx="24384000" cy="1946396"/>
              <a:chOff x="0" y="0"/>
              <a:chExt cx="4816593" cy="384473"/>
            </a:xfrm>
          </p:grpSpPr>
          <p:sp>
            <p:nvSpPr>
              <p:cNvPr id="4" name="Freeform 4"/>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5" name="TextBox 5"/>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6" name="Freeform 6"/>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2"/>
              <a:stretch>
                <a:fillRect/>
              </a:stretch>
            </a:blipFill>
          </p:spPr>
          <p:txBody>
            <a:bodyPr/>
            <a:lstStyle/>
            <a:p>
              <a:endParaRPr lang="en-US"/>
            </a:p>
          </p:txBody>
        </p:sp>
        <p:sp>
          <p:nvSpPr>
            <p:cNvPr id="7" name="Freeform 7"/>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371600" y="514940"/>
              <a:ext cx="22729658"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TÀI LIỆU THAM KHẢO</a:t>
              </a:r>
            </a:p>
          </p:txBody>
        </p:sp>
      </p:grpSp>
      <p:sp>
        <p:nvSpPr>
          <p:cNvPr id="9" name="TextBox 9"/>
          <p:cNvSpPr txBox="1"/>
          <p:nvPr/>
        </p:nvSpPr>
        <p:spPr>
          <a:xfrm>
            <a:off x="635252" y="1835821"/>
            <a:ext cx="16176787" cy="7577366"/>
          </a:xfrm>
          <a:prstGeom prst="rect">
            <a:avLst/>
          </a:prstGeom>
        </p:spPr>
        <p:txBody>
          <a:bodyPr lIns="0" tIns="0" rIns="0" bIns="0" rtlCol="0" anchor="t">
            <a:spAutoFit/>
          </a:bodyPr>
          <a:lstStyle/>
          <a:p>
            <a:pPr algn="l">
              <a:lnSpc>
                <a:spcPts val="5000"/>
              </a:lnSpc>
            </a:pPr>
            <a:r>
              <a:rPr lang="en-US" sz="2941">
                <a:solidFill>
                  <a:srgbClr val="000000"/>
                </a:solidFill>
                <a:latin typeface="Cabin"/>
                <a:ea typeface="Cabin"/>
                <a:cs typeface="Cabin"/>
                <a:sym typeface="Cabin"/>
              </a:rPr>
              <a:t>[1] Standards | Librarians and Archivists. </a:t>
            </a:r>
          </a:p>
          <a:p>
            <a:pPr algn="l">
              <a:lnSpc>
                <a:spcPts val="5000"/>
              </a:lnSpc>
            </a:pPr>
            <a:r>
              <a:rPr lang="en-US" sz="2941">
                <a:solidFill>
                  <a:srgbClr val="000000"/>
                </a:solidFill>
                <a:latin typeface="Cabin"/>
                <a:ea typeface="Cabin"/>
                <a:cs typeface="Cabin"/>
                <a:sym typeface="Cabin"/>
              </a:rPr>
              <a:t>Truy cập ngày 12/01/2025 tại https://www.loc.gov/librarians/standards</a:t>
            </a:r>
          </a:p>
          <a:p>
            <a:pPr algn="l">
              <a:lnSpc>
                <a:spcPts val="5000"/>
              </a:lnSpc>
            </a:pPr>
            <a:r>
              <a:rPr lang="en-US" sz="2941">
                <a:solidFill>
                  <a:srgbClr val="000000"/>
                </a:solidFill>
                <a:latin typeface="Cabin"/>
                <a:ea typeface="Cabin"/>
                <a:cs typeface="Cabin"/>
                <a:sym typeface="Cabin"/>
              </a:rPr>
              <a:t>[2] Các tiêu chuẩn trong hệ quản trị thư viện tích hợp (ILMS). </a:t>
            </a:r>
          </a:p>
          <a:p>
            <a:pPr algn="l">
              <a:lnSpc>
                <a:spcPts val="5000"/>
              </a:lnSpc>
            </a:pPr>
            <a:r>
              <a:rPr lang="en-US" sz="2941">
                <a:solidFill>
                  <a:srgbClr val="000000"/>
                </a:solidFill>
                <a:latin typeface="Cabin"/>
                <a:ea typeface="Cabin"/>
                <a:cs typeface="Cabin"/>
                <a:sym typeface="Cabin"/>
              </a:rPr>
              <a:t>Truy cập ngày 15/01/2025 tại: https://nlv.gov.vn/nghiep-vu-thu-vien/cac-tieu-chuan-trong-he-quan-tri-thu-vien-tich-hop-ilms.html</a:t>
            </a:r>
          </a:p>
          <a:p>
            <a:pPr algn="l">
              <a:lnSpc>
                <a:spcPts val="5000"/>
              </a:lnSpc>
            </a:pPr>
            <a:r>
              <a:rPr lang="en-US" sz="2941">
                <a:solidFill>
                  <a:srgbClr val="000000"/>
                </a:solidFill>
                <a:latin typeface="Cabin"/>
                <a:ea typeface="Cabin"/>
                <a:cs typeface="Cabin"/>
                <a:sym typeface="Cabin"/>
              </a:rPr>
              <a:t>[3] Introduction – Koha Manual documentation. </a:t>
            </a:r>
          </a:p>
          <a:p>
            <a:pPr algn="l">
              <a:lnSpc>
                <a:spcPts val="5000"/>
              </a:lnSpc>
            </a:pPr>
            <a:r>
              <a:rPr lang="en-US" sz="2941">
                <a:solidFill>
                  <a:srgbClr val="000000"/>
                </a:solidFill>
                <a:latin typeface="Cabin"/>
                <a:ea typeface="Cabin"/>
                <a:cs typeface="Cabin"/>
                <a:sym typeface="Cabin"/>
              </a:rPr>
              <a:t>Truy cập ngày 15/02/2025 tại </a:t>
            </a:r>
            <a:r>
              <a:rPr lang="en-US" sz="2941" u="sng">
                <a:solidFill>
                  <a:srgbClr val="000000"/>
                </a:solidFill>
                <a:latin typeface="Cabin"/>
                <a:ea typeface="Cabin"/>
                <a:cs typeface="Cabin"/>
                <a:sym typeface="Cabin"/>
                <a:hlinkClick r:id="rId4" tooltip="https://koha-community.org/manual/20.11/en/html/intro.html"/>
              </a:rPr>
              <a:t>https://koha-community.org/manual/20.11/en/html/intro.html</a:t>
            </a:r>
          </a:p>
          <a:p>
            <a:pPr algn="l">
              <a:lnSpc>
                <a:spcPts val="5000"/>
              </a:lnSpc>
            </a:pPr>
            <a:r>
              <a:rPr lang="en-US" sz="2941">
                <a:solidFill>
                  <a:srgbClr val="000000"/>
                </a:solidFill>
                <a:latin typeface="Cabin"/>
                <a:ea typeface="Cabin"/>
                <a:cs typeface="Cabin"/>
                <a:sym typeface="Cabin"/>
              </a:rPr>
              <a:t>[4] Apache Solr: Solr Indexing. </a:t>
            </a:r>
          </a:p>
          <a:p>
            <a:pPr algn="l">
              <a:lnSpc>
                <a:spcPts val="5000"/>
              </a:lnSpc>
            </a:pPr>
            <a:r>
              <a:rPr lang="en-US" sz="2941">
                <a:solidFill>
                  <a:srgbClr val="000000"/>
                </a:solidFill>
                <a:latin typeface="Cabin"/>
                <a:ea typeface="Cabin"/>
                <a:cs typeface="Cabin"/>
                <a:sym typeface="Cabin"/>
              </a:rPr>
              <a:t>Truy cập ngày 04/03/2025. </a:t>
            </a:r>
            <a:r>
              <a:rPr lang="en-US" sz="2941" u="sng">
                <a:solidFill>
                  <a:srgbClr val="000000"/>
                </a:solidFill>
                <a:latin typeface="Cabin"/>
                <a:ea typeface="Cabin"/>
                <a:cs typeface="Cabin"/>
                <a:sym typeface="Cabin"/>
                <a:hlinkClick r:id="rId5" tooltip="https://solr.apache.org/guide/solr/latest/getting-started/solr-indexing.html"/>
              </a:rPr>
              <a:t>https://solr.apache.org/guide/solr/latest/getting-started/solr-indexing.html</a:t>
            </a:r>
          </a:p>
          <a:p>
            <a:pPr algn="l">
              <a:lnSpc>
                <a:spcPts val="5000"/>
              </a:lnSpc>
            </a:pPr>
            <a:r>
              <a:rPr lang="en-US" sz="2941">
                <a:solidFill>
                  <a:srgbClr val="000000"/>
                </a:solidFill>
                <a:latin typeface="Cabin"/>
                <a:ea typeface="Cabin"/>
                <a:cs typeface="Cabin"/>
                <a:sym typeface="Cabin"/>
              </a:rPr>
              <a:t>[5] Ralph Kimball &amp; Joe Caserta, The Data Warehouse ETL Toolkit, Wiley, 2004. Truy cập: 05/02/2025</a:t>
            </a:r>
          </a:p>
          <a:p>
            <a:pPr algn="l">
              <a:lnSpc>
                <a:spcPts val="5000"/>
              </a:lnSpc>
            </a:pPr>
            <a:r>
              <a:rPr lang="en-US" sz="2941">
                <a:solidFill>
                  <a:srgbClr val="000000"/>
                </a:solidFill>
                <a:latin typeface="Cabin"/>
                <a:ea typeface="Cabin"/>
                <a:cs typeface="Cabin"/>
                <a:sym typeface="Cabin"/>
              </a:rPr>
              <a:t>[6] Francesco Ricci, Lior Rokach &amp; Bracha Shapira, Recommender Systems Handbook (2nd ed.), Springer, 2015. Truy cập: 22/03/2025</a:t>
            </a:r>
          </a:p>
        </p:txBody>
      </p:sp>
      <p:sp>
        <p:nvSpPr>
          <p:cNvPr id="10" name="TextBox 10"/>
          <p:cNvSpPr txBox="1"/>
          <p:nvPr/>
        </p:nvSpPr>
        <p:spPr>
          <a:xfrm>
            <a:off x="17145000" y="9305987"/>
            <a:ext cx="740572" cy="456792"/>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Arimo"/>
                <a:ea typeface="Arimo"/>
                <a:cs typeface="Arimo"/>
                <a:sym typeface="Arimo"/>
              </a:rPr>
              <a:t>40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621661"/>
            <a:ext cx="18288000" cy="3929254"/>
            <a:chOff x="0" y="0"/>
            <a:chExt cx="4816593" cy="1034865"/>
          </a:xfrm>
        </p:grpSpPr>
        <p:sp>
          <p:nvSpPr>
            <p:cNvPr id="3" name="Freeform 3"/>
            <p:cNvSpPr/>
            <p:nvPr/>
          </p:nvSpPr>
          <p:spPr>
            <a:xfrm>
              <a:off x="0" y="0"/>
              <a:ext cx="4816592" cy="1034865"/>
            </a:xfrm>
            <a:custGeom>
              <a:avLst/>
              <a:gdLst/>
              <a:ahLst/>
              <a:cxnLst/>
              <a:rect l="l" t="t" r="r" b="b"/>
              <a:pathLst>
                <a:path w="4816592" h="1034865">
                  <a:moveTo>
                    <a:pt x="0" y="0"/>
                  </a:moveTo>
                  <a:lnTo>
                    <a:pt x="4816592" y="0"/>
                  </a:lnTo>
                  <a:lnTo>
                    <a:pt x="4816592" y="1034865"/>
                  </a:lnTo>
                  <a:lnTo>
                    <a:pt x="0" y="1034865"/>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4" name="TextBox 4"/>
            <p:cNvSpPr txBox="1"/>
            <p:nvPr/>
          </p:nvSpPr>
          <p:spPr>
            <a:xfrm>
              <a:off x="0" y="-57150"/>
              <a:ext cx="4816593" cy="1092015"/>
            </a:xfrm>
            <a:prstGeom prst="rect">
              <a:avLst/>
            </a:prstGeom>
          </p:spPr>
          <p:txBody>
            <a:bodyPr lIns="50800" tIns="50800" rIns="50800" bIns="50800" rtlCol="0" anchor="ctr"/>
            <a:lstStyle/>
            <a:p>
              <a:pPr algn="ctr">
                <a:lnSpc>
                  <a:spcPts val="1932"/>
                </a:lnSpc>
              </a:pPr>
              <a:endParaRPr/>
            </a:p>
          </p:txBody>
        </p:sp>
      </p:grpSp>
      <p:sp>
        <p:nvSpPr>
          <p:cNvPr id="5" name="Freeform 5"/>
          <p:cNvSpPr/>
          <p:nvPr/>
        </p:nvSpPr>
        <p:spPr>
          <a:xfrm>
            <a:off x="6758976" y="197410"/>
            <a:ext cx="1294734" cy="1662580"/>
          </a:xfrm>
          <a:custGeom>
            <a:avLst/>
            <a:gdLst/>
            <a:ahLst/>
            <a:cxnLst/>
            <a:rect l="l" t="t" r="r" b="b"/>
            <a:pathLst>
              <a:path w="1294734" h="1662580">
                <a:moveTo>
                  <a:pt x="0" y="0"/>
                </a:moveTo>
                <a:lnTo>
                  <a:pt x="1294734" y="0"/>
                </a:lnTo>
                <a:lnTo>
                  <a:pt x="1294734" y="1662580"/>
                </a:lnTo>
                <a:lnTo>
                  <a:pt x="0" y="1662580"/>
                </a:lnTo>
                <a:lnTo>
                  <a:pt x="0" y="0"/>
                </a:lnTo>
                <a:close/>
              </a:path>
            </a:pathLst>
          </a:custGeom>
          <a:blipFill>
            <a:blip r:embed="rId2"/>
            <a:stretch>
              <a:fillRect/>
            </a:stretch>
          </a:blipFill>
        </p:spPr>
        <p:txBody>
          <a:bodyPr/>
          <a:lstStyle/>
          <a:p>
            <a:endParaRPr lang="en-US"/>
          </a:p>
        </p:txBody>
      </p:sp>
      <p:sp>
        <p:nvSpPr>
          <p:cNvPr id="6" name="Freeform 6"/>
          <p:cNvSpPr/>
          <p:nvPr/>
        </p:nvSpPr>
        <p:spPr>
          <a:xfrm>
            <a:off x="9144000" y="197410"/>
            <a:ext cx="2030632" cy="1662580"/>
          </a:xfrm>
          <a:custGeom>
            <a:avLst/>
            <a:gdLst/>
            <a:ahLst/>
            <a:cxnLst/>
            <a:rect l="l" t="t" r="r" b="b"/>
            <a:pathLst>
              <a:path w="2030632" h="1662580">
                <a:moveTo>
                  <a:pt x="0" y="0"/>
                </a:moveTo>
                <a:lnTo>
                  <a:pt x="2030632" y="0"/>
                </a:lnTo>
                <a:lnTo>
                  <a:pt x="2030632" y="1662580"/>
                </a:lnTo>
                <a:lnTo>
                  <a:pt x="0" y="166258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361402" y="2860993"/>
            <a:ext cx="15897898" cy="3145789"/>
          </a:xfrm>
          <a:prstGeom prst="rect">
            <a:avLst/>
          </a:prstGeom>
        </p:spPr>
        <p:txBody>
          <a:bodyPr lIns="0" tIns="0" rIns="0" bIns="0" rtlCol="0" anchor="t">
            <a:spAutoFit/>
          </a:bodyPr>
          <a:lstStyle/>
          <a:p>
            <a:pPr algn="ctr">
              <a:lnSpc>
                <a:spcPts val="12880"/>
              </a:lnSpc>
            </a:pPr>
            <a:r>
              <a:rPr lang="en-US" sz="8000" spc="592">
                <a:solidFill>
                  <a:srgbClr val="FFFFFF"/>
                </a:solidFill>
                <a:latin typeface="Paytone One"/>
                <a:ea typeface="Paytone One"/>
                <a:cs typeface="Paytone One"/>
                <a:sym typeface="Paytone One"/>
              </a:rPr>
              <a:t>CHÂN THÀNH CẢM ƠN THẦY ĐÃ LẮNG NGHE</a:t>
            </a:r>
          </a:p>
        </p:txBody>
      </p:sp>
      <p:sp>
        <p:nvSpPr>
          <p:cNvPr id="8" name="TextBox 8"/>
          <p:cNvSpPr txBox="1"/>
          <p:nvPr/>
        </p:nvSpPr>
        <p:spPr>
          <a:xfrm>
            <a:off x="17490086" y="9305987"/>
            <a:ext cx="395486"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ea typeface="Arimo"/>
                <a:cs typeface="Arimo"/>
                <a:sym typeface="Arimo"/>
              </a:rPr>
              <a:t>41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84202" y="271916"/>
            <a:ext cx="936671" cy="1202788"/>
          </a:xfrm>
          <a:custGeom>
            <a:avLst/>
            <a:gdLst/>
            <a:ahLst/>
            <a:cxnLst/>
            <a:rect l="l" t="t" r="r" b="b"/>
            <a:pathLst>
              <a:path w="936671" h="1202788">
                <a:moveTo>
                  <a:pt x="0" y="0"/>
                </a:moveTo>
                <a:lnTo>
                  <a:pt x="936671" y="0"/>
                </a:lnTo>
                <a:lnTo>
                  <a:pt x="936671" y="1202788"/>
                </a:lnTo>
                <a:lnTo>
                  <a:pt x="0" y="1202788"/>
                </a:lnTo>
                <a:lnTo>
                  <a:pt x="0" y="0"/>
                </a:lnTo>
                <a:close/>
              </a:path>
            </a:pathLst>
          </a:custGeom>
          <a:blipFill>
            <a:blip r:embed="rId2"/>
            <a:stretch>
              <a:fillRect/>
            </a:stretch>
          </a:blipFill>
        </p:spPr>
        <p:txBody>
          <a:bodyPr/>
          <a:lstStyle/>
          <a:p>
            <a:endParaRPr lang="en-US"/>
          </a:p>
        </p:txBody>
      </p:sp>
      <p:sp>
        <p:nvSpPr>
          <p:cNvPr id="4" name="Freeform 4"/>
          <p:cNvSpPr/>
          <p:nvPr/>
        </p:nvSpPr>
        <p:spPr>
          <a:xfrm>
            <a:off x="1525673" y="271916"/>
            <a:ext cx="1469054" cy="1202788"/>
          </a:xfrm>
          <a:custGeom>
            <a:avLst/>
            <a:gdLst/>
            <a:ahLst/>
            <a:cxnLst/>
            <a:rect l="l" t="t" r="r" b="b"/>
            <a:pathLst>
              <a:path w="1469054" h="1202788">
                <a:moveTo>
                  <a:pt x="0" y="0"/>
                </a:moveTo>
                <a:lnTo>
                  <a:pt x="1469054" y="0"/>
                </a:lnTo>
                <a:lnTo>
                  <a:pt x="1469054" y="1202788"/>
                </a:lnTo>
                <a:lnTo>
                  <a:pt x="0" y="1202788"/>
                </a:lnTo>
                <a:lnTo>
                  <a:pt x="0" y="0"/>
                </a:lnTo>
                <a:close/>
              </a:path>
            </a:pathLst>
          </a:custGeom>
          <a:blipFill>
            <a:blip r:embed="rId3"/>
            <a:stretch>
              <a:fillRect/>
            </a:stretch>
          </a:blipFill>
        </p:spPr>
        <p:txBody>
          <a:bodyPr/>
          <a:lstStyle/>
          <a:p>
            <a:endParaRPr lang="en-US"/>
          </a:p>
        </p:txBody>
      </p:sp>
      <p:sp>
        <p:nvSpPr>
          <p:cNvPr id="5" name="AutoShape 5"/>
          <p:cNvSpPr/>
          <p:nvPr/>
        </p:nvSpPr>
        <p:spPr>
          <a:xfrm>
            <a:off x="7414350" y="548778"/>
            <a:ext cx="4250734" cy="1268906"/>
          </a:xfrm>
          <a:prstGeom prst="rect">
            <a:avLst/>
          </a:prstGeom>
          <a:solidFill>
            <a:srgbClr val="13538A"/>
          </a:solidFill>
        </p:spPr>
        <p:txBody>
          <a:bodyPr/>
          <a:lstStyle/>
          <a:p>
            <a:endParaRPr lang="en-US"/>
          </a:p>
        </p:txBody>
      </p:sp>
      <p:sp>
        <p:nvSpPr>
          <p:cNvPr id="6" name="Freeform 6"/>
          <p:cNvSpPr/>
          <p:nvPr/>
        </p:nvSpPr>
        <p:spPr>
          <a:xfrm>
            <a:off x="10412192" y="732176"/>
            <a:ext cx="1252891" cy="902109"/>
          </a:xfrm>
          <a:custGeom>
            <a:avLst/>
            <a:gdLst/>
            <a:ahLst/>
            <a:cxnLst/>
            <a:rect l="l" t="t" r="r" b="b"/>
            <a:pathLst>
              <a:path w="1252891" h="902109">
                <a:moveTo>
                  <a:pt x="0" y="0"/>
                </a:moveTo>
                <a:lnTo>
                  <a:pt x="1252892" y="0"/>
                </a:lnTo>
                <a:lnTo>
                  <a:pt x="1252892" y="902109"/>
                </a:lnTo>
                <a:lnTo>
                  <a:pt x="0" y="902109"/>
                </a:lnTo>
                <a:lnTo>
                  <a:pt x="0" y="0"/>
                </a:lnTo>
                <a:close/>
              </a:path>
            </a:pathLst>
          </a:custGeom>
          <a:blipFill>
            <a:blip r:embed="rId4"/>
            <a:stretch>
              <a:fillRect t="-19442" b="-19442"/>
            </a:stretch>
          </a:blipFill>
        </p:spPr>
        <p:txBody>
          <a:bodyPr/>
          <a:lstStyle/>
          <a:p>
            <a:endParaRPr lang="en-US"/>
          </a:p>
        </p:txBody>
      </p:sp>
      <p:grpSp>
        <p:nvGrpSpPr>
          <p:cNvPr id="7" name="Group 7"/>
          <p:cNvGrpSpPr>
            <a:grpSpLocks noChangeAspect="1"/>
          </p:cNvGrpSpPr>
          <p:nvPr/>
        </p:nvGrpSpPr>
        <p:grpSpPr>
          <a:xfrm rot="5400000">
            <a:off x="6505080" y="393843"/>
            <a:ext cx="1822630" cy="1578775"/>
            <a:chOff x="0" y="0"/>
            <a:chExt cx="1841500" cy="1595120"/>
          </a:xfrm>
        </p:grpSpPr>
        <p:sp>
          <p:nvSpPr>
            <p:cNvPr id="8" name="Freeform 8"/>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737373">
                <a:alpha val="60000"/>
              </a:srgbClr>
            </a:solidFill>
          </p:spPr>
          <p:txBody>
            <a:bodyPr/>
            <a:lstStyle/>
            <a:p>
              <a:endParaRPr lang="en-US"/>
            </a:p>
          </p:txBody>
        </p:sp>
      </p:grpSp>
      <p:grpSp>
        <p:nvGrpSpPr>
          <p:cNvPr id="9" name="Group 9"/>
          <p:cNvGrpSpPr>
            <a:grpSpLocks noChangeAspect="1"/>
          </p:cNvGrpSpPr>
          <p:nvPr/>
        </p:nvGrpSpPr>
        <p:grpSpPr>
          <a:xfrm rot="5400000">
            <a:off x="6588977" y="465926"/>
            <a:ext cx="1650745" cy="1429887"/>
            <a:chOff x="0" y="0"/>
            <a:chExt cx="1841500" cy="1595120"/>
          </a:xfrm>
        </p:grpSpPr>
        <p:sp>
          <p:nvSpPr>
            <p:cNvPr id="10" name="Freeform 10"/>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D9D9D9"/>
            </a:solidFill>
          </p:spPr>
          <p:txBody>
            <a:bodyPr/>
            <a:lstStyle/>
            <a:p>
              <a:endParaRPr lang="en-US"/>
            </a:p>
          </p:txBody>
        </p:sp>
      </p:grpSp>
      <p:sp>
        <p:nvSpPr>
          <p:cNvPr id="11" name="Freeform 11"/>
          <p:cNvSpPr/>
          <p:nvPr/>
        </p:nvSpPr>
        <p:spPr>
          <a:xfrm>
            <a:off x="6622916" y="879780"/>
            <a:ext cx="1582866" cy="716001"/>
          </a:xfrm>
          <a:custGeom>
            <a:avLst/>
            <a:gdLst/>
            <a:ahLst/>
            <a:cxnLst/>
            <a:rect l="l" t="t" r="r" b="b"/>
            <a:pathLst>
              <a:path w="1582866" h="716001">
                <a:moveTo>
                  <a:pt x="0" y="0"/>
                </a:moveTo>
                <a:lnTo>
                  <a:pt x="1582867" y="0"/>
                </a:lnTo>
                <a:lnTo>
                  <a:pt x="1582867" y="716001"/>
                </a:lnTo>
                <a:lnTo>
                  <a:pt x="0" y="716001"/>
                </a:lnTo>
                <a:lnTo>
                  <a:pt x="0" y="0"/>
                </a:lnTo>
                <a:close/>
              </a:path>
            </a:pathLst>
          </a:custGeom>
          <a:blipFill>
            <a:blip r:embed="rId5"/>
            <a:stretch>
              <a:fillRect l="-8618" t="-38389" r="-4806" b="-38389"/>
            </a:stretch>
          </a:blipFill>
        </p:spPr>
        <p:txBody>
          <a:bodyPr/>
          <a:lstStyle/>
          <a:p>
            <a:endParaRPr lang="en-US"/>
          </a:p>
        </p:txBody>
      </p:sp>
      <p:sp>
        <p:nvSpPr>
          <p:cNvPr id="13" name="TextBox 13"/>
          <p:cNvSpPr txBox="1"/>
          <p:nvPr/>
        </p:nvSpPr>
        <p:spPr>
          <a:xfrm>
            <a:off x="8205783" y="865576"/>
            <a:ext cx="2152865" cy="616259"/>
          </a:xfrm>
          <a:prstGeom prst="rect">
            <a:avLst/>
          </a:prstGeom>
        </p:spPr>
        <p:txBody>
          <a:bodyPr lIns="0" tIns="0" rIns="0" bIns="0" rtlCol="0" anchor="t">
            <a:spAutoFit/>
          </a:bodyPr>
          <a:lstStyle/>
          <a:p>
            <a:pPr algn="ctr">
              <a:lnSpc>
                <a:spcPts val="2358"/>
              </a:lnSpc>
            </a:pPr>
            <a:r>
              <a:rPr lang="en-US" sz="1965" b="1" spc="196">
                <a:solidFill>
                  <a:srgbClr val="FFFFFF"/>
                </a:solidFill>
                <a:latin typeface="Arimo Bold"/>
                <a:ea typeface="Arimo Bold"/>
                <a:cs typeface="Arimo Bold"/>
                <a:sym typeface="Arimo Bold"/>
              </a:rPr>
              <a:t> QUẢN LÝ THƯ VIỆN LIBOL </a:t>
            </a:r>
          </a:p>
        </p:txBody>
      </p:sp>
      <p:pic>
        <p:nvPicPr>
          <p:cNvPr id="45" name="Picture 44" descr="A screenshot of a computer screen&#10;&#10;AI-generated content may be incorrect.">
            <a:extLst>
              <a:ext uri="{FF2B5EF4-FFF2-40B4-BE49-F238E27FC236}">
                <a16:creationId xmlns:a16="http://schemas.microsoft.com/office/drawing/2014/main" id="{354AD969-6899-2C0F-9353-9F1C465A6BA0}"/>
              </a:ext>
            </a:extLst>
          </p:cNvPr>
          <p:cNvPicPr>
            <a:picLocks noChangeAspect="1"/>
          </p:cNvPicPr>
          <p:nvPr/>
        </p:nvPicPr>
        <p:blipFill>
          <a:blip r:embed="rId6">
            <a:extLst>
              <a:ext uri="{28A0092B-C50C-407E-A947-70E740481C1C}">
                <a14:useLocalDpi xmlns:a14="http://schemas.microsoft.com/office/drawing/2010/main" val="0"/>
              </a:ext>
            </a:extLst>
          </a:blip>
          <a:srcRect t="22585"/>
          <a:stretch>
            <a:fillRect/>
          </a:stretch>
        </p:blipFill>
        <p:spPr>
          <a:xfrm>
            <a:off x="0" y="2323040"/>
            <a:ext cx="18285714" cy="79626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81669" y="2300745"/>
            <a:ext cx="9124663" cy="6957555"/>
          </a:xfrm>
          <a:custGeom>
            <a:avLst/>
            <a:gdLst/>
            <a:ahLst/>
            <a:cxnLst/>
            <a:rect l="l" t="t" r="r" b="b"/>
            <a:pathLst>
              <a:path w="9124663" h="6957555">
                <a:moveTo>
                  <a:pt x="0" y="0"/>
                </a:moveTo>
                <a:lnTo>
                  <a:pt x="9124662" y="0"/>
                </a:lnTo>
                <a:lnTo>
                  <a:pt x="9124662" y="6957555"/>
                </a:lnTo>
                <a:lnTo>
                  <a:pt x="0" y="6957555"/>
                </a:lnTo>
                <a:lnTo>
                  <a:pt x="0" y="0"/>
                </a:lnTo>
                <a:close/>
              </a:path>
            </a:pathLst>
          </a:custGeom>
          <a:blipFill>
            <a:blip r:embed="rId2"/>
            <a:stretch>
              <a:fillRect/>
            </a:stretch>
          </a:blipFill>
        </p:spPr>
        <p:txBody>
          <a:bodyPr/>
          <a:lstStyle/>
          <a:p>
            <a:endParaRPr lang="en-US"/>
          </a:p>
        </p:txBody>
      </p:sp>
      <p:sp>
        <p:nvSpPr>
          <p:cNvPr id="3" name="Freeform 3"/>
          <p:cNvSpPr/>
          <p:nvPr/>
        </p:nvSpPr>
        <p:spPr>
          <a:xfrm>
            <a:off x="284202" y="271916"/>
            <a:ext cx="936671" cy="1202788"/>
          </a:xfrm>
          <a:custGeom>
            <a:avLst/>
            <a:gdLst/>
            <a:ahLst/>
            <a:cxnLst/>
            <a:rect l="l" t="t" r="r" b="b"/>
            <a:pathLst>
              <a:path w="936671" h="1202788">
                <a:moveTo>
                  <a:pt x="0" y="0"/>
                </a:moveTo>
                <a:lnTo>
                  <a:pt x="936671" y="0"/>
                </a:lnTo>
                <a:lnTo>
                  <a:pt x="936671" y="1202788"/>
                </a:lnTo>
                <a:lnTo>
                  <a:pt x="0" y="1202788"/>
                </a:lnTo>
                <a:lnTo>
                  <a:pt x="0" y="0"/>
                </a:lnTo>
                <a:close/>
              </a:path>
            </a:pathLst>
          </a:custGeom>
          <a:blipFill>
            <a:blip r:embed="rId3"/>
            <a:stretch>
              <a:fillRect/>
            </a:stretch>
          </a:blipFill>
        </p:spPr>
        <p:txBody>
          <a:bodyPr/>
          <a:lstStyle/>
          <a:p>
            <a:endParaRPr lang="en-US"/>
          </a:p>
        </p:txBody>
      </p:sp>
      <p:sp>
        <p:nvSpPr>
          <p:cNvPr id="4" name="Freeform 4"/>
          <p:cNvSpPr/>
          <p:nvPr/>
        </p:nvSpPr>
        <p:spPr>
          <a:xfrm>
            <a:off x="1525673" y="271916"/>
            <a:ext cx="1469054" cy="1202788"/>
          </a:xfrm>
          <a:custGeom>
            <a:avLst/>
            <a:gdLst/>
            <a:ahLst/>
            <a:cxnLst/>
            <a:rect l="l" t="t" r="r" b="b"/>
            <a:pathLst>
              <a:path w="1469054" h="1202788">
                <a:moveTo>
                  <a:pt x="0" y="0"/>
                </a:moveTo>
                <a:lnTo>
                  <a:pt x="1469054" y="0"/>
                </a:lnTo>
                <a:lnTo>
                  <a:pt x="1469054" y="1202788"/>
                </a:lnTo>
                <a:lnTo>
                  <a:pt x="0" y="1202788"/>
                </a:lnTo>
                <a:lnTo>
                  <a:pt x="0" y="0"/>
                </a:lnTo>
                <a:close/>
              </a:path>
            </a:pathLst>
          </a:custGeom>
          <a:blipFill>
            <a:blip r:embed="rId4"/>
            <a:stretch>
              <a:fillRect/>
            </a:stretch>
          </a:blipFill>
        </p:spPr>
        <p:txBody>
          <a:bodyPr/>
          <a:lstStyle/>
          <a:p>
            <a:endParaRPr lang="en-US"/>
          </a:p>
        </p:txBody>
      </p:sp>
      <p:sp>
        <p:nvSpPr>
          <p:cNvPr id="5" name="AutoShape 5"/>
          <p:cNvSpPr/>
          <p:nvPr/>
        </p:nvSpPr>
        <p:spPr>
          <a:xfrm>
            <a:off x="7414350" y="583397"/>
            <a:ext cx="4248688" cy="1268906"/>
          </a:xfrm>
          <a:prstGeom prst="rect">
            <a:avLst/>
          </a:prstGeom>
          <a:solidFill>
            <a:srgbClr val="2C92D5"/>
          </a:solidFill>
        </p:spPr>
        <p:txBody>
          <a:bodyPr/>
          <a:lstStyle/>
          <a:p>
            <a:endParaRPr lang="en-US"/>
          </a:p>
        </p:txBody>
      </p:sp>
      <p:grpSp>
        <p:nvGrpSpPr>
          <p:cNvPr id="6" name="Group 6"/>
          <p:cNvGrpSpPr/>
          <p:nvPr/>
        </p:nvGrpSpPr>
        <p:grpSpPr>
          <a:xfrm>
            <a:off x="6624962" y="271916"/>
            <a:ext cx="1578775" cy="1822630"/>
            <a:chOff x="0" y="0"/>
            <a:chExt cx="2105033" cy="2430173"/>
          </a:xfrm>
        </p:grpSpPr>
        <p:grpSp>
          <p:nvGrpSpPr>
            <p:cNvPr id="7" name="Group 7"/>
            <p:cNvGrpSpPr>
              <a:grpSpLocks noChangeAspect="1"/>
            </p:cNvGrpSpPr>
            <p:nvPr/>
          </p:nvGrpSpPr>
          <p:grpSpPr>
            <a:xfrm rot="5400000">
              <a:off x="-162570" y="162570"/>
              <a:ext cx="2430173" cy="2105033"/>
              <a:chOff x="0" y="0"/>
              <a:chExt cx="1841500" cy="1595120"/>
            </a:xfrm>
          </p:grpSpPr>
          <p:sp>
            <p:nvSpPr>
              <p:cNvPr id="8" name="Freeform 8"/>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737373">
                  <a:alpha val="60000"/>
                </a:srgbClr>
              </a:solidFill>
            </p:spPr>
            <p:txBody>
              <a:bodyPr/>
              <a:lstStyle/>
              <a:p>
                <a:endParaRPr lang="en-US"/>
              </a:p>
            </p:txBody>
          </p:sp>
        </p:grpSp>
        <p:grpSp>
          <p:nvGrpSpPr>
            <p:cNvPr id="9" name="Group 9"/>
            <p:cNvGrpSpPr>
              <a:grpSpLocks noChangeAspect="1"/>
            </p:cNvGrpSpPr>
            <p:nvPr/>
          </p:nvGrpSpPr>
          <p:grpSpPr>
            <a:xfrm rot="5400000">
              <a:off x="-50708" y="258680"/>
              <a:ext cx="2200993" cy="1906515"/>
              <a:chOff x="0" y="0"/>
              <a:chExt cx="1841500" cy="1595120"/>
            </a:xfrm>
          </p:grpSpPr>
          <p:sp>
            <p:nvSpPr>
              <p:cNvPr id="10" name="Freeform 10"/>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D9D9D9"/>
              </a:solidFill>
            </p:spPr>
            <p:txBody>
              <a:bodyPr/>
              <a:lstStyle/>
              <a:p>
                <a:endParaRPr lang="en-US"/>
              </a:p>
            </p:txBody>
          </p:sp>
        </p:grpSp>
        <p:sp>
          <p:nvSpPr>
            <p:cNvPr id="11" name="Freeform 11"/>
            <p:cNvSpPr/>
            <p:nvPr/>
          </p:nvSpPr>
          <p:spPr>
            <a:xfrm>
              <a:off x="99259" y="1060034"/>
              <a:ext cx="1906515" cy="356885"/>
            </a:xfrm>
            <a:custGeom>
              <a:avLst/>
              <a:gdLst/>
              <a:ahLst/>
              <a:cxnLst/>
              <a:rect l="l" t="t" r="r" b="b"/>
              <a:pathLst>
                <a:path w="1906515" h="356885">
                  <a:moveTo>
                    <a:pt x="0" y="0"/>
                  </a:moveTo>
                  <a:lnTo>
                    <a:pt x="1906515" y="0"/>
                  </a:lnTo>
                  <a:lnTo>
                    <a:pt x="1906515" y="356885"/>
                  </a:lnTo>
                  <a:lnTo>
                    <a:pt x="0" y="356885"/>
                  </a:lnTo>
                  <a:lnTo>
                    <a:pt x="0" y="0"/>
                  </a:lnTo>
                  <a:close/>
                </a:path>
              </a:pathLst>
            </a:custGeom>
            <a:blipFill>
              <a:blip r:embed="rId5"/>
              <a:stretch>
                <a:fillRect/>
              </a:stretch>
            </a:blipFill>
          </p:spPr>
          <p:txBody>
            <a:bodyPr/>
            <a:lstStyle/>
            <a:p>
              <a:endParaRPr lang="en-US"/>
            </a:p>
          </p:txBody>
        </p:sp>
      </p:grpSp>
      <p:sp>
        <p:nvSpPr>
          <p:cNvPr id="12" name="TextBox 12"/>
          <p:cNvSpPr txBox="1"/>
          <p:nvPr/>
        </p:nvSpPr>
        <p:spPr>
          <a:xfrm>
            <a:off x="8203737" y="865576"/>
            <a:ext cx="3459301" cy="616259"/>
          </a:xfrm>
          <a:prstGeom prst="rect">
            <a:avLst/>
          </a:prstGeom>
        </p:spPr>
        <p:txBody>
          <a:bodyPr lIns="0" tIns="0" rIns="0" bIns="0" rtlCol="0" anchor="t">
            <a:spAutoFit/>
          </a:bodyPr>
          <a:lstStyle/>
          <a:p>
            <a:pPr algn="ctr">
              <a:lnSpc>
                <a:spcPts val="2358"/>
              </a:lnSpc>
            </a:pPr>
            <a:r>
              <a:rPr lang="en-US" sz="1965" b="1" spc="196">
                <a:solidFill>
                  <a:srgbClr val="FFFFFF"/>
                </a:solidFill>
                <a:latin typeface="Arimo Bold"/>
                <a:ea typeface="Arimo Bold"/>
                <a:cs typeface="Arimo Bold"/>
                <a:sym typeface="Arimo Bold"/>
              </a:rPr>
              <a:t>HỆ THỐNG </a:t>
            </a:r>
          </a:p>
          <a:p>
            <a:pPr algn="ctr">
              <a:lnSpc>
                <a:spcPts val="2358"/>
              </a:lnSpc>
            </a:pPr>
            <a:r>
              <a:rPr lang="en-US" sz="1965" b="1" spc="196">
                <a:solidFill>
                  <a:srgbClr val="FFFFFF"/>
                </a:solidFill>
                <a:latin typeface="Arimo Bold"/>
                <a:ea typeface="Arimo Bold"/>
                <a:cs typeface="Arimo Bold"/>
                <a:sym typeface="Arimo Bold"/>
              </a:rPr>
              <a:t>THƯ VIỆN SỐ</a:t>
            </a:r>
          </a:p>
        </p:txBody>
      </p:sp>
      <p:sp>
        <p:nvSpPr>
          <p:cNvPr id="13" name="TextBox 13"/>
          <p:cNvSpPr txBox="1"/>
          <p:nvPr/>
        </p:nvSpPr>
        <p:spPr>
          <a:xfrm>
            <a:off x="5563493" y="9191625"/>
            <a:ext cx="7161014" cy="408305"/>
          </a:xfrm>
          <a:prstGeom prst="rect">
            <a:avLst/>
          </a:prstGeom>
        </p:spPr>
        <p:txBody>
          <a:bodyPr lIns="0" tIns="0" rIns="0" bIns="0" rtlCol="0" anchor="t">
            <a:spAutoFit/>
          </a:bodyPr>
          <a:lstStyle/>
          <a:p>
            <a:pPr algn="ctr">
              <a:lnSpc>
                <a:spcPts val="3220"/>
              </a:lnSpc>
              <a:spcBef>
                <a:spcPct val="0"/>
              </a:spcBef>
            </a:pPr>
            <a:r>
              <a:rPr lang="en-US" sz="2300" dirty="0" err="1">
                <a:solidFill>
                  <a:srgbClr val="000000"/>
                </a:solidFill>
                <a:latin typeface="Arimo"/>
                <a:ea typeface="Arimo"/>
                <a:cs typeface="Arimo"/>
                <a:sym typeface="Arimo"/>
              </a:rPr>
              <a:t>Hình</a:t>
            </a:r>
            <a:r>
              <a:rPr lang="en-US" sz="2300" dirty="0">
                <a:solidFill>
                  <a:srgbClr val="000000"/>
                </a:solidFill>
                <a:latin typeface="Arimo"/>
                <a:ea typeface="Arimo"/>
                <a:cs typeface="Arimo"/>
                <a:sym typeface="Arimo"/>
              </a:rPr>
              <a:t> 2. </a:t>
            </a:r>
            <a:r>
              <a:rPr lang="en-US" sz="2300" dirty="0" err="1">
                <a:solidFill>
                  <a:srgbClr val="000000"/>
                </a:solidFill>
                <a:latin typeface="Arimo"/>
                <a:ea typeface="Arimo"/>
                <a:cs typeface="Arimo"/>
                <a:sym typeface="Arimo"/>
              </a:rPr>
              <a:t>Cổng</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thông</a:t>
            </a:r>
            <a:r>
              <a:rPr lang="en-US" sz="2300" dirty="0">
                <a:solidFill>
                  <a:srgbClr val="000000"/>
                </a:solidFill>
                <a:latin typeface="Arimo"/>
                <a:ea typeface="Arimo"/>
                <a:cs typeface="Arimo"/>
                <a:sym typeface="Arimo"/>
              </a:rPr>
              <a:t> tin </a:t>
            </a:r>
            <a:r>
              <a:rPr lang="en-US" sz="2300" dirty="0" err="1">
                <a:solidFill>
                  <a:srgbClr val="000000"/>
                </a:solidFill>
                <a:latin typeface="Arimo"/>
                <a:ea typeface="Arimo"/>
                <a:cs typeface="Arimo"/>
                <a:sym typeface="Arimo"/>
              </a:rPr>
              <a:t>thư</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viện</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số</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hiện</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tại</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của</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thư</a:t>
            </a:r>
            <a:r>
              <a:rPr lang="en-US" sz="2300" dirty="0">
                <a:solidFill>
                  <a:srgbClr val="000000"/>
                </a:solidFill>
                <a:latin typeface="Arimo"/>
                <a:ea typeface="Arimo"/>
                <a:cs typeface="Arimo"/>
                <a:sym typeface="Arimo"/>
              </a:rPr>
              <a:t> </a:t>
            </a:r>
            <a:r>
              <a:rPr lang="en-US" sz="2300" dirty="0" err="1">
                <a:solidFill>
                  <a:srgbClr val="000000"/>
                </a:solidFill>
                <a:latin typeface="Arimo"/>
                <a:ea typeface="Arimo"/>
                <a:cs typeface="Arimo"/>
                <a:sym typeface="Arimo"/>
              </a:rPr>
              <a:t>viện</a:t>
            </a:r>
            <a:endParaRPr lang="en-US" sz="2300" dirty="0">
              <a:solidFill>
                <a:srgbClr val="000000"/>
              </a:solidFill>
              <a:latin typeface="Arimo"/>
              <a:ea typeface="Arimo"/>
              <a:cs typeface="Arimo"/>
              <a:sym typeface="Arimo"/>
            </a:endParaRPr>
          </a:p>
        </p:txBody>
      </p:sp>
      <p:sp>
        <p:nvSpPr>
          <p:cNvPr id="14" name="TextBox 14"/>
          <p:cNvSpPr txBox="1"/>
          <p:nvPr/>
        </p:nvSpPr>
        <p:spPr>
          <a:xfrm>
            <a:off x="17588908" y="9305987"/>
            <a:ext cx="197842"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ea typeface="Arimo"/>
                <a:cs typeface="Arimo"/>
                <a:sym typeface="Arimo"/>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93726" y="278141"/>
            <a:ext cx="703613" cy="903516"/>
          </a:xfrm>
          <a:custGeom>
            <a:avLst/>
            <a:gdLst/>
            <a:ahLst/>
            <a:cxnLst/>
            <a:rect l="l" t="t" r="r" b="b"/>
            <a:pathLst>
              <a:path w="703613" h="903516">
                <a:moveTo>
                  <a:pt x="0" y="0"/>
                </a:moveTo>
                <a:lnTo>
                  <a:pt x="703613" y="0"/>
                </a:lnTo>
                <a:lnTo>
                  <a:pt x="703613" y="903516"/>
                </a:lnTo>
                <a:lnTo>
                  <a:pt x="0" y="903516"/>
                </a:lnTo>
                <a:lnTo>
                  <a:pt x="0" y="0"/>
                </a:lnTo>
                <a:close/>
              </a:path>
            </a:pathLst>
          </a:custGeom>
          <a:blipFill>
            <a:blip r:embed="rId2"/>
            <a:stretch>
              <a:fillRect/>
            </a:stretch>
          </a:blipFill>
        </p:spPr>
        <p:txBody>
          <a:bodyPr/>
          <a:lstStyle/>
          <a:p>
            <a:endParaRPr lang="en-US"/>
          </a:p>
        </p:txBody>
      </p:sp>
      <p:sp>
        <p:nvSpPr>
          <p:cNvPr id="3" name="Freeform 3"/>
          <p:cNvSpPr/>
          <p:nvPr/>
        </p:nvSpPr>
        <p:spPr>
          <a:xfrm>
            <a:off x="1692930" y="278141"/>
            <a:ext cx="1103531" cy="903516"/>
          </a:xfrm>
          <a:custGeom>
            <a:avLst/>
            <a:gdLst/>
            <a:ahLst/>
            <a:cxnLst/>
            <a:rect l="l" t="t" r="r" b="b"/>
            <a:pathLst>
              <a:path w="1103531" h="903516">
                <a:moveTo>
                  <a:pt x="0" y="0"/>
                </a:moveTo>
                <a:lnTo>
                  <a:pt x="1103531" y="0"/>
                </a:lnTo>
                <a:lnTo>
                  <a:pt x="1103531" y="903516"/>
                </a:lnTo>
                <a:lnTo>
                  <a:pt x="0" y="90351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0" y="4413601"/>
            <a:ext cx="18288000" cy="1459797"/>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solidFill>
              <a:srgbClr val="FFFFFF"/>
            </a:soli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TextBox 7"/>
          <p:cNvSpPr txBox="1"/>
          <p:nvPr/>
        </p:nvSpPr>
        <p:spPr>
          <a:xfrm>
            <a:off x="0" y="4766594"/>
            <a:ext cx="18288000" cy="711200"/>
          </a:xfrm>
          <a:prstGeom prst="rect">
            <a:avLst/>
          </a:prstGeom>
        </p:spPr>
        <p:txBody>
          <a:bodyPr lIns="0" tIns="0" rIns="0" bIns="0" rtlCol="0" anchor="t">
            <a:spAutoFit/>
          </a:bodyPr>
          <a:lstStyle/>
          <a:p>
            <a:pPr algn="ctr">
              <a:lnSpc>
                <a:spcPts val="5500"/>
              </a:lnSpc>
            </a:pPr>
            <a:r>
              <a:rPr lang="en-US" sz="5000" spc="370">
                <a:solidFill>
                  <a:srgbClr val="000000"/>
                </a:solidFill>
                <a:latin typeface="Paytone One"/>
                <a:ea typeface="Paytone One"/>
                <a:cs typeface="Paytone One"/>
                <a:sym typeface="Paytone One"/>
              </a:rPr>
              <a:t>MỤC TIÊU ĐỀ TÀI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72055" y="2005666"/>
            <a:ext cx="4939807" cy="2514159"/>
            <a:chOff x="0" y="0"/>
            <a:chExt cx="6586409" cy="3352212"/>
          </a:xfrm>
        </p:grpSpPr>
        <p:sp>
          <p:nvSpPr>
            <p:cNvPr id="3" name="Freeform 3"/>
            <p:cNvSpPr/>
            <p:nvPr/>
          </p:nvSpPr>
          <p:spPr>
            <a:xfrm>
              <a:off x="0" y="695355"/>
              <a:ext cx="2656857" cy="2656857"/>
            </a:xfrm>
            <a:custGeom>
              <a:avLst/>
              <a:gdLst/>
              <a:ahLst/>
              <a:cxnLst/>
              <a:rect l="l" t="t" r="r" b="b"/>
              <a:pathLst>
                <a:path w="2656857" h="2656857">
                  <a:moveTo>
                    <a:pt x="0" y="0"/>
                  </a:moveTo>
                  <a:lnTo>
                    <a:pt x="2656857" y="0"/>
                  </a:lnTo>
                  <a:lnTo>
                    <a:pt x="2656857" y="2656857"/>
                  </a:lnTo>
                  <a:lnTo>
                    <a:pt x="0" y="2656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33757" y="1102493"/>
              <a:ext cx="1189343" cy="1189343"/>
            </a:xfrm>
            <a:custGeom>
              <a:avLst/>
              <a:gdLst/>
              <a:ahLst/>
              <a:cxnLst/>
              <a:rect l="l" t="t" r="r" b="b"/>
              <a:pathLst>
                <a:path w="1189343" h="1189343">
                  <a:moveTo>
                    <a:pt x="0" y="0"/>
                  </a:moveTo>
                  <a:lnTo>
                    <a:pt x="1189343" y="0"/>
                  </a:lnTo>
                  <a:lnTo>
                    <a:pt x="1189343" y="1189343"/>
                  </a:lnTo>
                  <a:lnTo>
                    <a:pt x="0" y="118934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21529" y="2272786"/>
              <a:ext cx="2213800" cy="589344"/>
            </a:xfrm>
            <a:prstGeom prst="rect">
              <a:avLst/>
            </a:prstGeom>
          </p:spPr>
          <p:txBody>
            <a:bodyPr lIns="0" tIns="0" rIns="0" bIns="0" rtlCol="0" anchor="t">
              <a:spAutoFit/>
            </a:bodyPr>
            <a:lstStyle/>
            <a:p>
              <a:pPr algn="ctr">
                <a:lnSpc>
                  <a:spcPts val="1688"/>
                </a:lnSpc>
              </a:pPr>
              <a:r>
                <a:rPr lang="en-US" sz="1407" b="1" spc="140">
                  <a:solidFill>
                    <a:srgbClr val="FFFFFF"/>
                  </a:solidFill>
                  <a:latin typeface="Arimo Bold"/>
                  <a:ea typeface="Arimo Bold"/>
                  <a:cs typeface="Arimo Bold"/>
                  <a:sym typeface="Arimo Bold"/>
                </a:rPr>
                <a:t>KHO LƯU TRỮ DỮ LIỆU </a:t>
              </a:r>
            </a:p>
          </p:txBody>
        </p:sp>
        <p:sp>
          <p:nvSpPr>
            <p:cNvPr id="6" name="Freeform 6"/>
            <p:cNvSpPr/>
            <p:nvPr/>
          </p:nvSpPr>
          <p:spPr>
            <a:xfrm>
              <a:off x="3929552" y="0"/>
              <a:ext cx="2656857" cy="2656857"/>
            </a:xfrm>
            <a:custGeom>
              <a:avLst/>
              <a:gdLst/>
              <a:ahLst/>
              <a:cxnLst/>
              <a:rect l="l" t="t" r="r" b="b"/>
              <a:pathLst>
                <a:path w="2656857" h="2656857">
                  <a:moveTo>
                    <a:pt x="0" y="0"/>
                  </a:moveTo>
                  <a:lnTo>
                    <a:pt x="2656857" y="0"/>
                  </a:lnTo>
                  <a:lnTo>
                    <a:pt x="2656857" y="2656857"/>
                  </a:lnTo>
                  <a:lnTo>
                    <a:pt x="0" y="2656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4691887" y="375223"/>
              <a:ext cx="1132187" cy="1132187"/>
            </a:xfrm>
            <a:custGeom>
              <a:avLst/>
              <a:gdLst/>
              <a:ahLst/>
              <a:cxnLst/>
              <a:rect l="l" t="t" r="r" b="b"/>
              <a:pathLst>
                <a:path w="1132187" h="1132187">
                  <a:moveTo>
                    <a:pt x="0" y="0"/>
                  </a:moveTo>
                  <a:lnTo>
                    <a:pt x="1132187" y="0"/>
                  </a:lnTo>
                  <a:lnTo>
                    <a:pt x="1132187" y="1132188"/>
                  </a:lnTo>
                  <a:lnTo>
                    <a:pt x="0" y="1132188"/>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4151081" y="1710572"/>
              <a:ext cx="2213800" cy="577850"/>
            </a:xfrm>
            <a:prstGeom prst="rect">
              <a:avLst/>
            </a:prstGeom>
          </p:spPr>
          <p:txBody>
            <a:bodyPr lIns="0" tIns="0" rIns="0" bIns="0" rtlCol="0" anchor="t">
              <a:spAutoFit/>
            </a:bodyPr>
            <a:lstStyle/>
            <a:p>
              <a:pPr algn="ctr">
                <a:lnSpc>
                  <a:spcPts val="1688"/>
                </a:lnSpc>
              </a:pPr>
              <a:r>
                <a:rPr lang="en-US" sz="1407" b="1" spc="140">
                  <a:solidFill>
                    <a:srgbClr val="FFFFFF"/>
                  </a:solidFill>
                  <a:latin typeface="Arimo Bold"/>
                  <a:ea typeface="Arimo Bold"/>
                  <a:cs typeface="Arimo Bold"/>
                  <a:sym typeface="Arimo Bold"/>
                </a:rPr>
                <a:t>PHÂN TÍCH DỮ LIỆU</a:t>
              </a:r>
            </a:p>
          </p:txBody>
        </p:sp>
        <p:sp>
          <p:nvSpPr>
            <p:cNvPr id="9" name="Freeform 9"/>
            <p:cNvSpPr/>
            <p:nvPr/>
          </p:nvSpPr>
          <p:spPr>
            <a:xfrm rot="-740717">
              <a:off x="2273574" y="467520"/>
              <a:ext cx="1786944" cy="455671"/>
            </a:xfrm>
            <a:custGeom>
              <a:avLst/>
              <a:gdLst/>
              <a:ahLst/>
              <a:cxnLst/>
              <a:rect l="l" t="t" r="r" b="b"/>
              <a:pathLst>
                <a:path w="1786944" h="455671">
                  <a:moveTo>
                    <a:pt x="0" y="0"/>
                  </a:moveTo>
                  <a:lnTo>
                    <a:pt x="1786944" y="0"/>
                  </a:lnTo>
                  <a:lnTo>
                    <a:pt x="1786944" y="455670"/>
                  </a:lnTo>
                  <a:lnTo>
                    <a:pt x="0" y="4556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10" name="Group 10"/>
          <p:cNvGrpSpPr/>
          <p:nvPr/>
        </p:nvGrpSpPr>
        <p:grpSpPr>
          <a:xfrm>
            <a:off x="1722521" y="4301622"/>
            <a:ext cx="7087220" cy="3188547"/>
            <a:chOff x="0" y="0"/>
            <a:chExt cx="9449627" cy="4251395"/>
          </a:xfrm>
        </p:grpSpPr>
        <p:sp>
          <p:nvSpPr>
            <p:cNvPr id="11" name="Freeform 11"/>
            <p:cNvSpPr/>
            <p:nvPr/>
          </p:nvSpPr>
          <p:spPr>
            <a:xfrm>
              <a:off x="6792769" y="0"/>
              <a:ext cx="2656857" cy="2656857"/>
            </a:xfrm>
            <a:custGeom>
              <a:avLst/>
              <a:gdLst/>
              <a:ahLst/>
              <a:cxnLst/>
              <a:rect l="l" t="t" r="r" b="b"/>
              <a:pathLst>
                <a:path w="2656857" h="2656857">
                  <a:moveTo>
                    <a:pt x="0" y="0"/>
                  </a:moveTo>
                  <a:lnTo>
                    <a:pt x="2656858" y="0"/>
                  </a:lnTo>
                  <a:lnTo>
                    <a:pt x="2656858" y="2656857"/>
                  </a:lnTo>
                  <a:lnTo>
                    <a:pt x="0" y="2656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7526527" y="407138"/>
              <a:ext cx="1189343" cy="1189343"/>
            </a:xfrm>
            <a:custGeom>
              <a:avLst/>
              <a:gdLst/>
              <a:ahLst/>
              <a:cxnLst/>
              <a:rect l="l" t="t" r="r" b="b"/>
              <a:pathLst>
                <a:path w="1189343" h="1189343">
                  <a:moveTo>
                    <a:pt x="0" y="0"/>
                  </a:moveTo>
                  <a:lnTo>
                    <a:pt x="1189343" y="0"/>
                  </a:lnTo>
                  <a:lnTo>
                    <a:pt x="1189343" y="1189343"/>
                  </a:lnTo>
                  <a:lnTo>
                    <a:pt x="0" y="1189343"/>
                  </a:lnTo>
                  <a:lnTo>
                    <a:pt x="0" y="0"/>
                  </a:lnTo>
                  <a:close/>
                </a:path>
              </a:pathLst>
            </a:custGeom>
            <a:blipFill>
              <a:blip r:embed="rId4"/>
              <a:stretch>
                <a:fillRect/>
              </a:stretch>
            </a:blipFill>
          </p:spPr>
          <p:txBody>
            <a:bodyPr/>
            <a:lstStyle/>
            <a:p>
              <a:endParaRPr lang="en-US"/>
            </a:p>
          </p:txBody>
        </p:sp>
        <p:sp>
          <p:nvSpPr>
            <p:cNvPr id="13" name="TextBox 13"/>
            <p:cNvSpPr txBox="1"/>
            <p:nvPr/>
          </p:nvSpPr>
          <p:spPr>
            <a:xfrm>
              <a:off x="7014298" y="1577431"/>
              <a:ext cx="2213800" cy="589344"/>
            </a:xfrm>
            <a:prstGeom prst="rect">
              <a:avLst/>
            </a:prstGeom>
          </p:spPr>
          <p:txBody>
            <a:bodyPr lIns="0" tIns="0" rIns="0" bIns="0" rtlCol="0" anchor="t">
              <a:spAutoFit/>
            </a:bodyPr>
            <a:lstStyle/>
            <a:p>
              <a:pPr algn="ctr">
                <a:lnSpc>
                  <a:spcPts val="1688"/>
                </a:lnSpc>
              </a:pPr>
              <a:r>
                <a:rPr lang="en-US" sz="1407" spc="140">
                  <a:solidFill>
                    <a:srgbClr val="FFFFFF"/>
                  </a:solidFill>
                  <a:latin typeface="Arimo"/>
                  <a:ea typeface="Arimo"/>
                  <a:cs typeface="Arimo"/>
                  <a:sym typeface="Arimo"/>
                </a:rPr>
                <a:t>CƠ SỞ </a:t>
              </a:r>
            </a:p>
            <a:p>
              <a:pPr algn="ctr">
                <a:lnSpc>
                  <a:spcPts val="1688"/>
                </a:lnSpc>
              </a:pPr>
              <a:r>
                <a:rPr lang="en-US" sz="1407" spc="140">
                  <a:solidFill>
                    <a:srgbClr val="FFFFFF"/>
                  </a:solidFill>
                  <a:latin typeface="Arimo"/>
                  <a:ea typeface="Arimo"/>
                  <a:cs typeface="Arimo"/>
                  <a:sym typeface="Arimo"/>
                </a:rPr>
                <a:t>DỮ LIỆU</a:t>
              </a:r>
            </a:p>
          </p:txBody>
        </p:sp>
        <p:sp>
          <p:nvSpPr>
            <p:cNvPr id="14" name="Freeform 14"/>
            <p:cNvSpPr/>
            <p:nvPr/>
          </p:nvSpPr>
          <p:spPr>
            <a:xfrm rot="-8869155">
              <a:off x="5048855" y="774021"/>
              <a:ext cx="1786944" cy="455671"/>
            </a:xfrm>
            <a:custGeom>
              <a:avLst/>
              <a:gdLst/>
              <a:ahLst/>
              <a:cxnLst/>
              <a:rect l="l" t="t" r="r" b="b"/>
              <a:pathLst>
                <a:path w="1786944" h="455671">
                  <a:moveTo>
                    <a:pt x="0" y="0"/>
                  </a:moveTo>
                  <a:lnTo>
                    <a:pt x="1786945" y="0"/>
                  </a:lnTo>
                  <a:lnTo>
                    <a:pt x="1786945" y="455671"/>
                  </a:lnTo>
                  <a:lnTo>
                    <a:pt x="0" y="4556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4425210" y="1182654"/>
              <a:ext cx="1279128" cy="890059"/>
            </a:xfrm>
            <a:prstGeom prst="rect">
              <a:avLst/>
            </a:prstGeom>
          </p:spPr>
          <p:txBody>
            <a:bodyPr lIns="0" tIns="0" rIns="0" bIns="0" rtlCol="0" anchor="t">
              <a:spAutoFit/>
            </a:bodyPr>
            <a:lstStyle/>
            <a:p>
              <a:pPr algn="ctr">
                <a:lnSpc>
                  <a:spcPts val="5599"/>
                </a:lnSpc>
                <a:spcBef>
                  <a:spcPct val="0"/>
                </a:spcBef>
              </a:pPr>
              <a:r>
                <a:rPr lang="en-US" sz="3999" b="1" i="1">
                  <a:solidFill>
                    <a:srgbClr val="000000"/>
                  </a:solidFill>
                  <a:latin typeface="Arimo Bold Italics"/>
                  <a:ea typeface="Arimo Bold Italics"/>
                  <a:cs typeface="Arimo Bold Italics"/>
                  <a:sym typeface="Arimo Bold Italics"/>
                </a:rPr>
                <a:t>ETL</a:t>
              </a:r>
            </a:p>
          </p:txBody>
        </p:sp>
        <p:sp>
          <p:nvSpPr>
            <p:cNvPr id="16" name="TextBox 16"/>
            <p:cNvSpPr txBox="1"/>
            <p:nvPr/>
          </p:nvSpPr>
          <p:spPr>
            <a:xfrm>
              <a:off x="0" y="620857"/>
              <a:ext cx="3240749" cy="68580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Arimo Bold Italics"/>
                  <a:ea typeface="Arimo Bold Italics"/>
                  <a:cs typeface="Arimo Bold Italics"/>
                  <a:sym typeface="Arimo Bold Italics"/>
                </a:rPr>
                <a:t>Tự động hóa </a:t>
              </a:r>
            </a:p>
          </p:txBody>
        </p:sp>
        <p:sp>
          <p:nvSpPr>
            <p:cNvPr id="17" name="Freeform 17"/>
            <p:cNvSpPr/>
            <p:nvPr/>
          </p:nvSpPr>
          <p:spPr>
            <a:xfrm rot="912844" flipV="1">
              <a:off x="2828272" y="1494243"/>
              <a:ext cx="1425523" cy="363508"/>
            </a:xfrm>
            <a:custGeom>
              <a:avLst/>
              <a:gdLst/>
              <a:ahLst/>
              <a:cxnLst/>
              <a:rect l="l" t="t" r="r" b="b"/>
              <a:pathLst>
                <a:path w="1425523" h="363508">
                  <a:moveTo>
                    <a:pt x="0" y="363508"/>
                  </a:moveTo>
                  <a:lnTo>
                    <a:pt x="1425524" y="363508"/>
                  </a:lnTo>
                  <a:lnTo>
                    <a:pt x="1425524" y="0"/>
                  </a:lnTo>
                  <a:lnTo>
                    <a:pt x="0" y="0"/>
                  </a:lnTo>
                  <a:lnTo>
                    <a:pt x="0" y="36350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0" y="1594538"/>
              <a:ext cx="2656857" cy="2656857"/>
            </a:xfrm>
            <a:custGeom>
              <a:avLst/>
              <a:gdLst/>
              <a:ahLst/>
              <a:cxnLst/>
              <a:rect l="l" t="t" r="r" b="b"/>
              <a:pathLst>
                <a:path w="2656857" h="2656857">
                  <a:moveTo>
                    <a:pt x="0" y="0"/>
                  </a:moveTo>
                  <a:lnTo>
                    <a:pt x="2656857" y="0"/>
                  </a:lnTo>
                  <a:lnTo>
                    <a:pt x="2656857" y="2656857"/>
                  </a:lnTo>
                  <a:lnTo>
                    <a:pt x="0" y="2656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a:off x="218555" y="2500990"/>
              <a:ext cx="2219748" cy="857377"/>
            </a:xfrm>
            <a:custGeom>
              <a:avLst/>
              <a:gdLst/>
              <a:ahLst/>
              <a:cxnLst/>
              <a:rect l="l" t="t" r="r" b="b"/>
              <a:pathLst>
                <a:path w="2219748" h="857377">
                  <a:moveTo>
                    <a:pt x="0" y="0"/>
                  </a:moveTo>
                  <a:lnTo>
                    <a:pt x="2219747" y="0"/>
                  </a:lnTo>
                  <a:lnTo>
                    <a:pt x="2219747" y="857377"/>
                  </a:lnTo>
                  <a:lnTo>
                    <a:pt x="0" y="857377"/>
                  </a:lnTo>
                  <a:lnTo>
                    <a:pt x="0" y="0"/>
                  </a:lnTo>
                  <a:close/>
                </a:path>
              </a:pathLst>
            </a:custGeom>
            <a:blipFill>
              <a:blip r:embed="rId8"/>
              <a:stretch>
                <a:fillRect/>
              </a:stretch>
            </a:blipFill>
          </p:spPr>
          <p:txBody>
            <a:bodyPr/>
            <a:lstStyle/>
            <a:p>
              <a:endParaRPr lang="en-US"/>
            </a:p>
          </p:txBody>
        </p:sp>
      </p:grpSp>
      <p:grpSp>
        <p:nvGrpSpPr>
          <p:cNvPr id="20" name="Group 20"/>
          <p:cNvGrpSpPr/>
          <p:nvPr/>
        </p:nvGrpSpPr>
        <p:grpSpPr>
          <a:xfrm>
            <a:off x="0" y="0"/>
            <a:ext cx="18288000" cy="1459797"/>
            <a:chOff x="0" y="0"/>
            <a:chExt cx="24384000" cy="1946396"/>
          </a:xfrm>
        </p:grpSpPr>
        <p:grpSp>
          <p:nvGrpSpPr>
            <p:cNvPr id="21" name="Group 21"/>
            <p:cNvGrpSpPr/>
            <p:nvPr/>
          </p:nvGrpSpPr>
          <p:grpSpPr>
            <a:xfrm>
              <a:off x="0" y="0"/>
              <a:ext cx="24384000" cy="1946396"/>
              <a:chOff x="0" y="0"/>
              <a:chExt cx="4816593" cy="384473"/>
            </a:xfrm>
          </p:grpSpPr>
          <p:sp>
            <p:nvSpPr>
              <p:cNvPr id="22" name="Freeform 22"/>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23" name="TextBox 23"/>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24" name="Freeform 24"/>
            <p:cNvSpPr/>
            <p:nvPr/>
          </p:nvSpPr>
          <p:spPr>
            <a:xfrm>
              <a:off x="658302" y="370854"/>
              <a:ext cx="938151" cy="1204688"/>
            </a:xfrm>
            <a:custGeom>
              <a:avLst/>
              <a:gdLst/>
              <a:ahLst/>
              <a:cxnLst/>
              <a:rect l="l" t="t" r="r" b="b"/>
              <a:pathLst>
                <a:path w="938151" h="1204688">
                  <a:moveTo>
                    <a:pt x="0" y="0"/>
                  </a:moveTo>
                  <a:lnTo>
                    <a:pt x="938150" y="0"/>
                  </a:lnTo>
                  <a:lnTo>
                    <a:pt x="938150" y="1204688"/>
                  </a:lnTo>
                  <a:lnTo>
                    <a:pt x="0" y="1204688"/>
                  </a:lnTo>
                  <a:lnTo>
                    <a:pt x="0" y="0"/>
                  </a:lnTo>
                  <a:close/>
                </a:path>
              </a:pathLst>
            </a:custGeom>
            <a:blipFill>
              <a:blip r:embed="rId9"/>
              <a:stretch>
                <a:fillRect/>
              </a:stretch>
            </a:blipFill>
          </p:spPr>
          <p:txBody>
            <a:bodyPr/>
            <a:lstStyle/>
            <a:p>
              <a:endParaRPr lang="en-US"/>
            </a:p>
          </p:txBody>
        </p:sp>
        <p:sp>
          <p:nvSpPr>
            <p:cNvPr id="25" name="Freeform 25"/>
            <p:cNvSpPr/>
            <p:nvPr/>
          </p:nvSpPr>
          <p:spPr>
            <a:xfrm>
              <a:off x="2257240" y="370854"/>
              <a:ext cx="1471375" cy="1204688"/>
            </a:xfrm>
            <a:custGeom>
              <a:avLst/>
              <a:gdLst/>
              <a:ahLst/>
              <a:cxnLst/>
              <a:rect l="l" t="t" r="r" b="b"/>
              <a:pathLst>
                <a:path w="1471375" h="1204688">
                  <a:moveTo>
                    <a:pt x="0" y="0"/>
                  </a:moveTo>
                  <a:lnTo>
                    <a:pt x="1471375" y="0"/>
                  </a:lnTo>
                  <a:lnTo>
                    <a:pt x="1471375" y="1204688"/>
                  </a:lnTo>
                  <a:lnTo>
                    <a:pt x="0" y="1204688"/>
                  </a:lnTo>
                  <a:lnTo>
                    <a:pt x="0" y="0"/>
                  </a:lnTo>
                  <a:close/>
                </a:path>
              </a:pathLst>
            </a:custGeom>
            <a:blipFill>
              <a:blip r:embed="rId10"/>
              <a:stretch>
                <a:fillRect/>
              </a:stretch>
            </a:blipFill>
          </p:spPr>
          <p:txBody>
            <a:bodyPr/>
            <a:lstStyle/>
            <a:p>
              <a:endParaRPr lang="en-US"/>
            </a:p>
          </p:txBody>
        </p:sp>
        <p:sp>
          <p:nvSpPr>
            <p:cNvPr id="26" name="TextBox 26"/>
            <p:cNvSpPr txBox="1"/>
            <p:nvPr/>
          </p:nvSpPr>
          <p:spPr>
            <a:xfrm>
              <a:off x="0" y="454782"/>
              <a:ext cx="24384000" cy="964142"/>
            </a:xfrm>
            <a:prstGeom prst="rect">
              <a:avLst/>
            </a:prstGeom>
          </p:spPr>
          <p:txBody>
            <a:bodyPr lIns="0" tIns="0" rIns="0" bIns="0" rtlCol="0" anchor="t">
              <a:spAutoFit/>
            </a:bodyPr>
            <a:lstStyle/>
            <a:p>
              <a:pPr algn="ctr">
                <a:lnSpc>
                  <a:spcPts val="5500"/>
                </a:lnSpc>
              </a:pPr>
              <a:r>
                <a:rPr lang="en-US" sz="5000" spc="370">
                  <a:solidFill>
                    <a:srgbClr val="FFFFFF"/>
                  </a:solidFill>
                  <a:latin typeface="Paytone One"/>
                  <a:ea typeface="Paytone One"/>
                  <a:cs typeface="Paytone One"/>
                  <a:sym typeface="Paytone One"/>
                </a:rPr>
                <a:t>MỤC TIÊU ĐỀ TÀI</a:t>
              </a:r>
            </a:p>
          </p:txBody>
        </p:sp>
      </p:grpSp>
      <p:grpSp>
        <p:nvGrpSpPr>
          <p:cNvPr id="27" name="Group 27"/>
          <p:cNvGrpSpPr/>
          <p:nvPr/>
        </p:nvGrpSpPr>
        <p:grpSpPr>
          <a:xfrm>
            <a:off x="5540989" y="6906556"/>
            <a:ext cx="7206023" cy="1806460"/>
            <a:chOff x="0" y="0"/>
            <a:chExt cx="9608030" cy="2408614"/>
          </a:xfrm>
        </p:grpSpPr>
        <p:sp>
          <p:nvSpPr>
            <p:cNvPr id="28" name="AutoShape 28"/>
            <p:cNvSpPr/>
            <p:nvPr/>
          </p:nvSpPr>
          <p:spPr>
            <a:xfrm>
              <a:off x="0" y="28216"/>
              <a:ext cx="9608030" cy="2380398"/>
            </a:xfrm>
            <a:prstGeom prst="rect">
              <a:avLst/>
            </a:prstGeom>
            <a:solidFill>
              <a:srgbClr val="C6D8FB"/>
            </a:solidFill>
          </p:spPr>
          <p:txBody>
            <a:bodyPr/>
            <a:lstStyle/>
            <a:p>
              <a:endParaRPr lang="en-US"/>
            </a:p>
          </p:txBody>
        </p:sp>
        <p:sp>
          <p:nvSpPr>
            <p:cNvPr id="29" name="Freeform 29"/>
            <p:cNvSpPr/>
            <p:nvPr/>
          </p:nvSpPr>
          <p:spPr>
            <a:xfrm>
              <a:off x="7303795" y="28349"/>
              <a:ext cx="1743104" cy="1743104"/>
            </a:xfrm>
            <a:custGeom>
              <a:avLst/>
              <a:gdLst/>
              <a:ahLst/>
              <a:cxnLst/>
              <a:rect l="l" t="t" r="r" b="b"/>
              <a:pathLst>
                <a:path w="1743104" h="1743104">
                  <a:moveTo>
                    <a:pt x="0" y="0"/>
                  </a:moveTo>
                  <a:lnTo>
                    <a:pt x="1743103" y="0"/>
                  </a:lnTo>
                  <a:lnTo>
                    <a:pt x="1743103" y="1743103"/>
                  </a:lnTo>
                  <a:lnTo>
                    <a:pt x="0" y="1743103"/>
                  </a:lnTo>
                  <a:lnTo>
                    <a:pt x="0" y="0"/>
                  </a:lnTo>
                  <a:close/>
                </a:path>
              </a:pathLst>
            </a:custGeom>
            <a:blipFill>
              <a:blip r:embed="rId11"/>
              <a:stretch>
                <a:fillRect/>
              </a:stretch>
            </a:blipFill>
          </p:spPr>
          <p:txBody>
            <a:bodyPr/>
            <a:lstStyle/>
            <a:p>
              <a:endParaRPr lang="en-US"/>
            </a:p>
          </p:txBody>
        </p:sp>
        <p:sp>
          <p:nvSpPr>
            <p:cNvPr id="30" name="Freeform 30"/>
            <p:cNvSpPr/>
            <p:nvPr/>
          </p:nvSpPr>
          <p:spPr>
            <a:xfrm>
              <a:off x="4576794" y="0"/>
              <a:ext cx="1771452" cy="1771452"/>
            </a:xfrm>
            <a:custGeom>
              <a:avLst/>
              <a:gdLst/>
              <a:ahLst/>
              <a:cxnLst/>
              <a:rect l="l" t="t" r="r" b="b"/>
              <a:pathLst>
                <a:path w="1771452" h="1771452">
                  <a:moveTo>
                    <a:pt x="0" y="0"/>
                  </a:moveTo>
                  <a:lnTo>
                    <a:pt x="1771452" y="0"/>
                  </a:lnTo>
                  <a:lnTo>
                    <a:pt x="1771452" y="1771452"/>
                  </a:lnTo>
                  <a:lnTo>
                    <a:pt x="0" y="1771452"/>
                  </a:lnTo>
                  <a:lnTo>
                    <a:pt x="0" y="0"/>
                  </a:lnTo>
                  <a:close/>
                </a:path>
              </a:pathLst>
            </a:custGeom>
            <a:blipFill>
              <a:blip r:embed="rId12"/>
              <a:stretch>
                <a:fillRect/>
              </a:stretch>
            </a:blipFill>
          </p:spPr>
          <p:txBody>
            <a:bodyPr/>
            <a:lstStyle/>
            <a:p>
              <a:endParaRPr lang="en-US"/>
            </a:p>
          </p:txBody>
        </p:sp>
        <p:sp>
          <p:nvSpPr>
            <p:cNvPr id="31" name="TextBox 31"/>
            <p:cNvSpPr txBox="1"/>
            <p:nvPr/>
          </p:nvSpPr>
          <p:spPr>
            <a:xfrm>
              <a:off x="3788014" y="1722814"/>
              <a:ext cx="3113838" cy="655308"/>
            </a:xfrm>
            <a:prstGeom prst="rect">
              <a:avLst/>
            </a:prstGeom>
          </p:spPr>
          <p:txBody>
            <a:bodyPr wrap="square" lIns="0" tIns="0" rIns="0" bIns="0" rtlCol="0" anchor="t">
              <a:spAutoFit/>
            </a:bodyPr>
            <a:lstStyle/>
            <a:p>
              <a:pPr algn="ctr">
                <a:lnSpc>
                  <a:spcPts val="4200"/>
                </a:lnSpc>
                <a:spcBef>
                  <a:spcPct val="0"/>
                </a:spcBef>
              </a:pPr>
              <a:r>
                <a:rPr lang="en-US" sz="3000" b="1" i="1" dirty="0">
                  <a:solidFill>
                    <a:srgbClr val="000000"/>
                  </a:solidFill>
                  <a:latin typeface="Arimo Bold Italics"/>
                  <a:ea typeface="Arimo Bold Italics"/>
                  <a:cs typeface="Arimo Bold Italics"/>
                  <a:sym typeface="Arimo Bold Italics"/>
                </a:rPr>
                <a:t>Dublin Core</a:t>
              </a:r>
            </a:p>
          </p:txBody>
        </p:sp>
        <p:sp>
          <p:nvSpPr>
            <p:cNvPr id="32" name="TextBox 32"/>
            <p:cNvSpPr txBox="1"/>
            <p:nvPr/>
          </p:nvSpPr>
          <p:spPr>
            <a:xfrm>
              <a:off x="7130904" y="1695252"/>
              <a:ext cx="2088885" cy="68580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Arimo Bold Italics"/>
                  <a:ea typeface="Arimo Bold Italics"/>
                  <a:cs typeface="Arimo Bold Italics"/>
                  <a:sym typeface="Arimo Bold Italics"/>
                </a:rPr>
                <a:t>MARC21</a:t>
              </a:r>
            </a:p>
          </p:txBody>
        </p:sp>
        <p:sp>
          <p:nvSpPr>
            <p:cNvPr id="33" name="TextBox 33"/>
            <p:cNvSpPr txBox="1"/>
            <p:nvPr/>
          </p:nvSpPr>
          <p:spPr>
            <a:xfrm>
              <a:off x="134723" y="126215"/>
              <a:ext cx="3888464" cy="2108200"/>
            </a:xfrm>
            <a:prstGeom prst="rect">
              <a:avLst/>
            </a:prstGeom>
          </p:spPr>
          <p:txBody>
            <a:bodyPr lIns="0" tIns="0" rIns="0" bIns="0" rtlCol="0" anchor="t">
              <a:spAutoFit/>
            </a:bodyPr>
            <a:lstStyle/>
            <a:p>
              <a:pPr algn="l">
                <a:lnSpc>
                  <a:spcPts val="4200"/>
                </a:lnSpc>
              </a:pPr>
              <a:r>
                <a:rPr lang="en-US" sz="3000" b="1" i="1">
                  <a:solidFill>
                    <a:srgbClr val="000000"/>
                  </a:solidFill>
                  <a:latin typeface="Arimo Bold Italics"/>
                  <a:ea typeface="Arimo Bold Italics"/>
                  <a:cs typeface="Arimo Bold Italics"/>
                  <a:sym typeface="Arimo Bold Italics"/>
                </a:rPr>
                <a:t>Chuyển đổi và chuẩn hóa </a:t>
              </a:r>
            </a:p>
            <a:p>
              <a:pPr algn="l">
                <a:lnSpc>
                  <a:spcPts val="4200"/>
                </a:lnSpc>
                <a:spcBef>
                  <a:spcPct val="0"/>
                </a:spcBef>
              </a:pPr>
              <a:r>
                <a:rPr lang="en-US" sz="3000" b="1" i="1">
                  <a:solidFill>
                    <a:srgbClr val="000000"/>
                  </a:solidFill>
                  <a:latin typeface="Arimo Bold Italics"/>
                  <a:ea typeface="Arimo Bold Italics"/>
                  <a:cs typeface="Arimo Bold Italics"/>
                  <a:sym typeface="Arimo Bold Italics"/>
                </a:rPr>
                <a:t>dữ liệu</a:t>
              </a:r>
            </a:p>
          </p:txBody>
        </p:sp>
      </p:grpSp>
      <p:grpSp>
        <p:nvGrpSpPr>
          <p:cNvPr id="34" name="Group 34"/>
          <p:cNvGrpSpPr/>
          <p:nvPr/>
        </p:nvGrpSpPr>
        <p:grpSpPr>
          <a:xfrm>
            <a:off x="9964287" y="1866996"/>
            <a:ext cx="7624621" cy="4832582"/>
            <a:chOff x="0" y="0"/>
            <a:chExt cx="10166161" cy="6443443"/>
          </a:xfrm>
        </p:grpSpPr>
        <p:sp>
          <p:nvSpPr>
            <p:cNvPr id="35" name="AutoShape 35"/>
            <p:cNvSpPr/>
            <p:nvPr/>
          </p:nvSpPr>
          <p:spPr>
            <a:xfrm>
              <a:off x="4814002" y="3023216"/>
              <a:ext cx="2796958" cy="2794616"/>
            </a:xfrm>
            <a:prstGeom prst="rect">
              <a:avLst/>
            </a:prstGeom>
            <a:solidFill>
              <a:srgbClr val="BBDEFB"/>
            </a:solidFill>
          </p:spPr>
          <p:txBody>
            <a:bodyPr/>
            <a:lstStyle/>
            <a:p>
              <a:endParaRPr lang="en-US"/>
            </a:p>
          </p:txBody>
        </p:sp>
        <p:sp>
          <p:nvSpPr>
            <p:cNvPr id="36" name="Freeform 36"/>
            <p:cNvSpPr/>
            <p:nvPr/>
          </p:nvSpPr>
          <p:spPr>
            <a:xfrm>
              <a:off x="4947278" y="3989480"/>
              <a:ext cx="2530404" cy="724328"/>
            </a:xfrm>
            <a:custGeom>
              <a:avLst/>
              <a:gdLst/>
              <a:ahLst/>
              <a:cxnLst/>
              <a:rect l="l" t="t" r="r" b="b"/>
              <a:pathLst>
                <a:path w="2530404" h="724328">
                  <a:moveTo>
                    <a:pt x="0" y="0"/>
                  </a:moveTo>
                  <a:lnTo>
                    <a:pt x="2530405" y="0"/>
                  </a:lnTo>
                  <a:lnTo>
                    <a:pt x="2530405" y="724329"/>
                  </a:lnTo>
                  <a:lnTo>
                    <a:pt x="0" y="724329"/>
                  </a:lnTo>
                  <a:lnTo>
                    <a:pt x="0" y="0"/>
                  </a:lnTo>
                  <a:close/>
                </a:path>
              </a:pathLst>
            </a:custGeom>
            <a:blipFill>
              <a:blip r:embed="rId13"/>
              <a:stretch>
                <a:fillRect/>
              </a:stretch>
            </a:blipFill>
          </p:spPr>
          <p:txBody>
            <a:bodyPr/>
            <a:lstStyle/>
            <a:p>
              <a:endParaRPr lang="en-US"/>
            </a:p>
          </p:txBody>
        </p:sp>
        <p:sp>
          <p:nvSpPr>
            <p:cNvPr id="37" name="AutoShape 37"/>
            <p:cNvSpPr/>
            <p:nvPr/>
          </p:nvSpPr>
          <p:spPr>
            <a:xfrm>
              <a:off x="1684900" y="3023216"/>
              <a:ext cx="2796958" cy="2794616"/>
            </a:xfrm>
            <a:prstGeom prst="rect">
              <a:avLst/>
            </a:prstGeom>
            <a:solidFill>
              <a:srgbClr val="BBDEFB"/>
            </a:solidFill>
          </p:spPr>
          <p:txBody>
            <a:bodyPr/>
            <a:lstStyle/>
            <a:p>
              <a:endParaRPr lang="en-US"/>
            </a:p>
          </p:txBody>
        </p:sp>
        <p:sp>
          <p:nvSpPr>
            <p:cNvPr id="38" name="Freeform 38"/>
            <p:cNvSpPr/>
            <p:nvPr/>
          </p:nvSpPr>
          <p:spPr>
            <a:xfrm>
              <a:off x="2078880" y="3760426"/>
              <a:ext cx="2188315" cy="1111253"/>
            </a:xfrm>
            <a:custGeom>
              <a:avLst/>
              <a:gdLst/>
              <a:ahLst/>
              <a:cxnLst/>
              <a:rect l="l" t="t" r="r" b="b"/>
              <a:pathLst>
                <a:path w="2188315" h="1111253">
                  <a:moveTo>
                    <a:pt x="0" y="0"/>
                  </a:moveTo>
                  <a:lnTo>
                    <a:pt x="2188315" y="0"/>
                  </a:lnTo>
                  <a:lnTo>
                    <a:pt x="2188315" y="1111253"/>
                  </a:lnTo>
                  <a:lnTo>
                    <a:pt x="0" y="1111253"/>
                  </a:lnTo>
                  <a:lnTo>
                    <a:pt x="0" y="0"/>
                  </a:lnTo>
                  <a:close/>
                </a:path>
              </a:pathLst>
            </a:custGeom>
            <a:blipFill>
              <a:blip r:embed="rId14"/>
              <a:stretch>
                <a:fillRect/>
              </a:stretch>
            </a:blipFill>
          </p:spPr>
          <p:txBody>
            <a:bodyPr/>
            <a:lstStyle/>
            <a:p>
              <a:endParaRPr lang="en-US"/>
            </a:p>
          </p:txBody>
        </p:sp>
        <p:sp>
          <p:nvSpPr>
            <p:cNvPr id="39" name="TextBox 39"/>
            <p:cNvSpPr txBox="1"/>
            <p:nvPr/>
          </p:nvSpPr>
          <p:spPr>
            <a:xfrm>
              <a:off x="0" y="5788135"/>
              <a:ext cx="10166161" cy="655308"/>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Arimo Bold"/>
                  <a:ea typeface="Arimo Bold"/>
                  <a:cs typeface="Arimo Bold"/>
                  <a:sym typeface="Arimo Bold"/>
                </a:rPr>
                <a:t>Cài </a:t>
              </a:r>
              <a:r>
                <a:rPr lang="en-US" sz="3000" b="1" dirty="0" err="1">
                  <a:solidFill>
                    <a:srgbClr val="000000"/>
                  </a:solidFill>
                  <a:latin typeface="Arimo Bold"/>
                  <a:ea typeface="Arimo Bold"/>
                  <a:cs typeface="Arimo Bold"/>
                  <a:sym typeface="Arimo Bold"/>
                </a:rPr>
                <a:t>đặt</a:t>
              </a:r>
              <a:r>
                <a:rPr lang="en-US" sz="3000" b="1" dirty="0">
                  <a:solidFill>
                    <a:srgbClr val="000000"/>
                  </a:solidFill>
                  <a:latin typeface="Arimo Bold"/>
                  <a:ea typeface="Arimo Bold"/>
                  <a:cs typeface="Arimo Bold"/>
                  <a:sym typeface="Arimo Bold"/>
                </a:rPr>
                <a:t> </a:t>
              </a:r>
              <a:r>
                <a:rPr lang="en-US" sz="3000" b="1" dirty="0" err="1">
                  <a:solidFill>
                    <a:srgbClr val="000000"/>
                  </a:solidFill>
                  <a:latin typeface="Arimo Bold"/>
                  <a:ea typeface="Arimo Bold"/>
                  <a:cs typeface="Arimo Bold"/>
                  <a:sym typeface="Arimo Bold"/>
                </a:rPr>
                <a:t>và</a:t>
              </a:r>
              <a:r>
                <a:rPr lang="en-US" sz="3000" b="1" dirty="0">
                  <a:solidFill>
                    <a:srgbClr val="000000"/>
                  </a:solidFill>
                  <a:latin typeface="Arimo Bold"/>
                  <a:ea typeface="Arimo Bold"/>
                  <a:cs typeface="Arimo Bold"/>
                  <a:sym typeface="Arimo Bold"/>
                </a:rPr>
                <a:t> </a:t>
              </a:r>
              <a:r>
                <a:rPr lang="en-US" sz="3000" b="1" dirty="0" err="1">
                  <a:solidFill>
                    <a:srgbClr val="000000"/>
                  </a:solidFill>
                  <a:latin typeface="Arimo Bold"/>
                  <a:ea typeface="Arimo Bold"/>
                  <a:cs typeface="Arimo Bold"/>
                  <a:sym typeface="Arimo Bold"/>
                </a:rPr>
                <a:t>tùy</a:t>
              </a:r>
              <a:r>
                <a:rPr lang="en-US" sz="3000" b="1" dirty="0">
                  <a:solidFill>
                    <a:srgbClr val="000000"/>
                  </a:solidFill>
                  <a:latin typeface="Arimo Bold"/>
                  <a:ea typeface="Arimo Bold"/>
                  <a:cs typeface="Arimo Bold"/>
                  <a:sym typeface="Arimo Bold"/>
                </a:rPr>
                <a:t> </a:t>
              </a:r>
              <a:r>
                <a:rPr lang="en-US" sz="3000" b="1" dirty="0" err="1">
                  <a:solidFill>
                    <a:srgbClr val="000000"/>
                  </a:solidFill>
                  <a:latin typeface="Arimo Bold"/>
                  <a:ea typeface="Arimo Bold"/>
                  <a:cs typeface="Arimo Bold"/>
                  <a:sym typeface="Arimo Bold"/>
                </a:rPr>
                <a:t>chỉnh</a:t>
              </a:r>
              <a:r>
                <a:rPr lang="en-US" sz="3000" b="1" dirty="0">
                  <a:solidFill>
                    <a:srgbClr val="000000"/>
                  </a:solidFill>
                  <a:latin typeface="Arimo Bold"/>
                  <a:ea typeface="Arimo Bold"/>
                  <a:cs typeface="Arimo Bold"/>
                  <a:sym typeface="Arimo Bold"/>
                </a:rPr>
                <a:t> </a:t>
              </a:r>
              <a:r>
                <a:rPr lang="en-US" sz="3000" b="1" dirty="0" err="1">
                  <a:solidFill>
                    <a:srgbClr val="000000"/>
                  </a:solidFill>
                  <a:latin typeface="Arimo Bold"/>
                  <a:ea typeface="Arimo Bold"/>
                  <a:cs typeface="Arimo Bold"/>
                  <a:sym typeface="Arimo Bold"/>
                </a:rPr>
                <a:t>các</a:t>
              </a:r>
              <a:r>
                <a:rPr lang="en-US" sz="3000" b="1" dirty="0">
                  <a:solidFill>
                    <a:srgbClr val="000000"/>
                  </a:solidFill>
                  <a:latin typeface="Arimo Bold"/>
                  <a:ea typeface="Arimo Bold"/>
                  <a:cs typeface="Arimo Bold"/>
                  <a:sym typeface="Arimo Bold"/>
                </a:rPr>
                <a:t> </a:t>
              </a:r>
              <a:r>
                <a:rPr lang="en-US" sz="3000" b="1" dirty="0" err="1">
                  <a:solidFill>
                    <a:srgbClr val="000000"/>
                  </a:solidFill>
                  <a:latin typeface="Arimo Bold"/>
                  <a:ea typeface="Arimo Bold"/>
                  <a:cs typeface="Arimo Bold"/>
                  <a:sym typeface="Arimo Bold"/>
                </a:rPr>
                <a:t>mã</a:t>
              </a:r>
              <a:r>
                <a:rPr lang="en-US" sz="3000" b="1" dirty="0">
                  <a:solidFill>
                    <a:srgbClr val="000000"/>
                  </a:solidFill>
                  <a:latin typeface="Arimo Bold"/>
                  <a:ea typeface="Arimo Bold"/>
                  <a:cs typeface="Arimo Bold"/>
                  <a:sym typeface="Arimo Bold"/>
                </a:rPr>
                <a:t> </a:t>
              </a:r>
              <a:r>
                <a:rPr lang="en-US" sz="3000" b="1" dirty="0" err="1">
                  <a:solidFill>
                    <a:srgbClr val="000000"/>
                  </a:solidFill>
                  <a:latin typeface="Arimo Bold"/>
                  <a:ea typeface="Arimo Bold"/>
                  <a:cs typeface="Arimo Bold"/>
                  <a:sym typeface="Arimo Bold"/>
                </a:rPr>
                <a:t>nguồn</a:t>
              </a:r>
              <a:r>
                <a:rPr lang="en-US" sz="3000" b="1" dirty="0">
                  <a:solidFill>
                    <a:srgbClr val="000000"/>
                  </a:solidFill>
                  <a:latin typeface="Arimo Bold"/>
                  <a:ea typeface="Arimo Bold"/>
                  <a:cs typeface="Arimo Bold"/>
                  <a:sym typeface="Arimo Bold"/>
                </a:rPr>
                <a:t> </a:t>
              </a:r>
              <a:r>
                <a:rPr lang="en-US" sz="3000" b="1" dirty="0" err="1">
                  <a:solidFill>
                    <a:srgbClr val="000000"/>
                  </a:solidFill>
                  <a:latin typeface="Arimo Bold"/>
                  <a:ea typeface="Arimo Bold"/>
                  <a:cs typeface="Arimo Bold"/>
                  <a:sym typeface="Arimo Bold"/>
                </a:rPr>
                <a:t>mở</a:t>
              </a:r>
              <a:endParaRPr lang="en-US" sz="3000" b="1" dirty="0">
                <a:solidFill>
                  <a:srgbClr val="000000"/>
                </a:solidFill>
                <a:latin typeface="Arimo Bold"/>
                <a:ea typeface="Arimo Bold"/>
                <a:cs typeface="Arimo Bold"/>
                <a:sym typeface="Arimo Bold"/>
              </a:endParaRPr>
            </a:p>
          </p:txBody>
        </p:sp>
        <p:sp>
          <p:nvSpPr>
            <p:cNvPr id="40" name="AutoShape 40"/>
            <p:cNvSpPr/>
            <p:nvPr/>
          </p:nvSpPr>
          <p:spPr>
            <a:xfrm>
              <a:off x="1707751" y="0"/>
              <a:ext cx="2796958" cy="2794616"/>
            </a:xfrm>
            <a:prstGeom prst="rect">
              <a:avLst/>
            </a:prstGeom>
            <a:solidFill>
              <a:srgbClr val="BBDEFB"/>
            </a:solidFill>
          </p:spPr>
          <p:txBody>
            <a:bodyPr/>
            <a:lstStyle/>
            <a:p>
              <a:endParaRPr lang="en-US"/>
            </a:p>
          </p:txBody>
        </p:sp>
        <p:sp>
          <p:nvSpPr>
            <p:cNvPr id="41" name="Freeform 41"/>
            <p:cNvSpPr/>
            <p:nvPr/>
          </p:nvSpPr>
          <p:spPr>
            <a:xfrm>
              <a:off x="1684900" y="479713"/>
              <a:ext cx="2796958" cy="2008724"/>
            </a:xfrm>
            <a:custGeom>
              <a:avLst/>
              <a:gdLst/>
              <a:ahLst/>
              <a:cxnLst/>
              <a:rect l="l" t="t" r="r" b="b"/>
              <a:pathLst>
                <a:path w="2796958" h="2008724">
                  <a:moveTo>
                    <a:pt x="0" y="0"/>
                  </a:moveTo>
                  <a:lnTo>
                    <a:pt x="2796957" y="0"/>
                  </a:lnTo>
                  <a:lnTo>
                    <a:pt x="2796957" y="2008724"/>
                  </a:lnTo>
                  <a:lnTo>
                    <a:pt x="0" y="200872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42" name="AutoShape 42"/>
            <p:cNvSpPr/>
            <p:nvPr/>
          </p:nvSpPr>
          <p:spPr>
            <a:xfrm>
              <a:off x="4814002" y="0"/>
              <a:ext cx="2796958" cy="2794616"/>
            </a:xfrm>
            <a:prstGeom prst="rect">
              <a:avLst/>
            </a:prstGeom>
            <a:solidFill>
              <a:srgbClr val="BBDEFB"/>
            </a:solidFill>
          </p:spPr>
          <p:txBody>
            <a:bodyPr/>
            <a:lstStyle/>
            <a:p>
              <a:endParaRPr lang="en-US"/>
            </a:p>
          </p:txBody>
        </p:sp>
        <p:sp>
          <p:nvSpPr>
            <p:cNvPr id="43" name="Freeform 43"/>
            <p:cNvSpPr/>
            <p:nvPr/>
          </p:nvSpPr>
          <p:spPr>
            <a:xfrm>
              <a:off x="4882357" y="983120"/>
              <a:ext cx="2660247" cy="1001911"/>
            </a:xfrm>
            <a:custGeom>
              <a:avLst/>
              <a:gdLst/>
              <a:ahLst/>
              <a:cxnLst/>
              <a:rect l="l" t="t" r="r" b="b"/>
              <a:pathLst>
                <a:path w="2660247" h="1001911">
                  <a:moveTo>
                    <a:pt x="0" y="0"/>
                  </a:moveTo>
                  <a:lnTo>
                    <a:pt x="2660247" y="0"/>
                  </a:lnTo>
                  <a:lnTo>
                    <a:pt x="2660247" y="1001911"/>
                  </a:lnTo>
                  <a:lnTo>
                    <a:pt x="0" y="1001911"/>
                  </a:lnTo>
                  <a:lnTo>
                    <a:pt x="0" y="0"/>
                  </a:lnTo>
                  <a:close/>
                </a:path>
              </a:pathLst>
            </a:custGeom>
            <a:blipFill>
              <a:blip r:embed="rId17"/>
              <a:stretch>
                <a:fillRect/>
              </a:stretch>
            </a:blipFill>
          </p:spPr>
          <p:txBody>
            <a:bodyPr/>
            <a:lstStyle/>
            <a:p>
              <a:endParaRPr lang="en-US"/>
            </a:p>
          </p:txBody>
        </p:sp>
      </p:grpSp>
      <p:sp>
        <p:nvSpPr>
          <p:cNvPr id="44" name="TextBox 44"/>
          <p:cNvSpPr txBox="1"/>
          <p:nvPr/>
        </p:nvSpPr>
        <p:spPr>
          <a:xfrm>
            <a:off x="17588908" y="9305987"/>
            <a:ext cx="197842"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ea typeface="Arimo"/>
                <a:cs typeface="Arimo"/>
                <a:sym typeface="Arimo"/>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93726" y="278141"/>
            <a:ext cx="703613" cy="903516"/>
          </a:xfrm>
          <a:custGeom>
            <a:avLst/>
            <a:gdLst/>
            <a:ahLst/>
            <a:cxnLst/>
            <a:rect l="l" t="t" r="r" b="b"/>
            <a:pathLst>
              <a:path w="703613" h="903516">
                <a:moveTo>
                  <a:pt x="0" y="0"/>
                </a:moveTo>
                <a:lnTo>
                  <a:pt x="703613" y="0"/>
                </a:lnTo>
                <a:lnTo>
                  <a:pt x="703613" y="903516"/>
                </a:lnTo>
                <a:lnTo>
                  <a:pt x="0" y="903516"/>
                </a:lnTo>
                <a:lnTo>
                  <a:pt x="0" y="0"/>
                </a:lnTo>
                <a:close/>
              </a:path>
            </a:pathLst>
          </a:custGeom>
          <a:blipFill>
            <a:blip r:embed="rId2"/>
            <a:stretch>
              <a:fillRect/>
            </a:stretch>
          </a:blipFill>
        </p:spPr>
        <p:txBody>
          <a:bodyPr/>
          <a:lstStyle/>
          <a:p>
            <a:endParaRPr lang="en-US"/>
          </a:p>
        </p:txBody>
      </p:sp>
      <p:sp>
        <p:nvSpPr>
          <p:cNvPr id="3" name="Freeform 3"/>
          <p:cNvSpPr/>
          <p:nvPr/>
        </p:nvSpPr>
        <p:spPr>
          <a:xfrm>
            <a:off x="1692930" y="278141"/>
            <a:ext cx="1103531" cy="903516"/>
          </a:xfrm>
          <a:custGeom>
            <a:avLst/>
            <a:gdLst/>
            <a:ahLst/>
            <a:cxnLst/>
            <a:rect l="l" t="t" r="r" b="b"/>
            <a:pathLst>
              <a:path w="1103531" h="903516">
                <a:moveTo>
                  <a:pt x="0" y="0"/>
                </a:moveTo>
                <a:lnTo>
                  <a:pt x="1103531" y="0"/>
                </a:lnTo>
                <a:lnTo>
                  <a:pt x="1103531" y="903516"/>
                </a:lnTo>
                <a:lnTo>
                  <a:pt x="0" y="90351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0" y="4413601"/>
            <a:ext cx="18288000" cy="1459797"/>
            <a:chOff x="0" y="0"/>
            <a:chExt cx="4816593" cy="384473"/>
          </a:xfrm>
        </p:grpSpPr>
        <p:sp>
          <p:nvSpPr>
            <p:cNvPr id="5" name="Freeform 5"/>
            <p:cNvSpPr/>
            <p:nvPr/>
          </p:nvSpPr>
          <p:spPr>
            <a:xfrm>
              <a:off x="0" y="0"/>
              <a:ext cx="4816592" cy="384473"/>
            </a:xfrm>
            <a:custGeom>
              <a:avLst/>
              <a:gdLst/>
              <a:ahLst/>
              <a:cxnLst/>
              <a:rect l="l" t="t" r="r" b="b"/>
              <a:pathLst>
                <a:path w="4816592" h="384473">
                  <a:moveTo>
                    <a:pt x="0" y="0"/>
                  </a:moveTo>
                  <a:lnTo>
                    <a:pt x="4816592" y="0"/>
                  </a:lnTo>
                  <a:lnTo>
                    <a:pt x="4816592" y="384473"/>
                  </a:lnTo>
                  <a:lnTo>
                    <a:pt x="0" y="384473"/>
                  </a:lnTo>
                  <a:close/>
                </a:path>
              </a:pathLst>
            </a:custGeom>
            <a:solidFill>
              <a:srgbClr val="FFFFFF"/>
            </a:solidFill>
          </p:spPr>
          <p:txBody>
            <a:bodyPr/>
            <a:lstStyle/>
            <a:p>
              <a:endParaRPr lang="en-US"/>
            </a:p>
          </p:txBody>
        </p:sp>
        <p:sp>
          <p:nvSpPr>
            <p:cNvPr id="6" name="TextBox 6"/>
            <p:cNvSpPr txBox="1"/>
            <p:nvPr/>
          </p:nvSpPr>
          <p:spPr>
            <a:xfrm>
              <a:off x="0" y="-57150"/>
              <a:ext cx="4816593" cy="441623"/>
            </a:xfrm>
            <a:prstGeom prst="rect">
              <a:avLst/>
            </a:prstGeom>
          </p:spPr>
          <p:txBody>
            <a:bodyPr lIns="50800" tIns="50800" rIns="50800" bIns="50800" rtlCol="0" anchor="ctr"/>
            <a:lstStyle/>
            <a:p>
              <a:pPr algn="ctr">
                <a:lnSpc>
                  <a:spcPts val="1932"/>
                </a:lnSpc>
              </a:pPr>
              <a:endParaRPr/>
            </a:p>
          </p:txBody>
        </p:sp>
      </p:grpSp>
      <p:sp>
        <p:nvSpPr>
          <p:cNvPr id="7" name="TextBox 7"/>
          <p:cNvSpPr txBox="1"/>
          <p:nvPr/>
        </p:nvSpPr>
        <p:spPr>
          <a:xfrm>
            <a:off x="0" y="4766594"/>
            <a:ext cx="18288000" cy="711200"/>
          </a:xfrm>
          <a:prstGeom prst="rect">
            <a:avLst/>
          </a:prstGeom>
        </p:spPr>
        <p:txBody>
          <a:bodyPr lIns="0" tIns="0" rIns="0" bIns="0" rtlCol="0" anchor="t">
            <a:spAutoFit/>
          </a:bodyPr>
          <a:lstStyle/>
          <a:p>
            <a:pPr algn="ctr">
              <a:lnSpc>
                <a:spcPts val="5500"/>
              </a:lnSpc>
            </a:pPr>
            <a:r>
              <a:rPr lang="en-US" sz="5000" spc="370">
                <a:solidFill>
                  <a:srgbClr val="000000"/>
                </a:solidFill>
                <a:latin typeface="Paytone One"/>
                <a:ea typeface="Paytone One"/>
                <a:cs typeface="Paytone One"/>
                <a:sym typeface="Paytone One"/>
              </a:rPr>
              <a:t>MỘT SỐ KHÁI NIỆM TRONG LĨNH VỰC THƯ VIỆN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1868</Words>
  <Application>Microsoft Office PowerPoint</Application>
  <PresentationFormat>Custom</PresentationFormat>
  <Paragraphs>276</Paragraphs>
  <Slides>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#9Slide03 AmpleSoft Bold Bold</vt:lpstr>
      <vt:lpstr>Arimo</vt:lpstr>
      <vt:lpstr>Paytone One</vt:lpstr>
      <vt:lpstr>Clear Sans Bold Italics</vt:lpstr>
      <vt:lpstr>Cabin</vt:lpstr>
      <vt:lpstr>Arial</vt:lpstr>
      <vt:lpstr>Arimo Bold</vt:lpstr>
      <vt:lpstr>Arimo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VÀ PHÁT TRIỂN HỆ THỐNG THƯ VIỆN TÍCH HỢP DỰA TRÊN MÃ NGUỒN MỞ</dc:title>
  <cp:lastModifiedBy>ngọc phụng</cp:lastModifiedBy>
  <cp:revision>3</cp:revision>
  <dcterms:created xsi:type="dcterms:W3CDTF">2006-08-16T00:00:00Z</dcterms:created>
  <dcterms:modified xsi:type="dcterms:W3CDTF">2025-06-09T10:54:25Z</dcterms:modified>
  <dc:identifier>DAGppF2Dv8Y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2025-06-08T12:41:43Z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28d66c42-6d45-427a-841c-19b542e99e21</vt:lpwstr>
  </property>
  <property fmtid="{D5CDD505-2E9C-101B-9397-08002B2CF9AE}" pid="7" name="MSIP_Label_defa4170-0d19-0005-0004-bc88714345d2_ActionId">
    <vt:lpwstr>e28fb9ad-f4ae-4226-8fcf-7d0556090084</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